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9396" autoAdjust="0"/>
  </p:normalViewPr>
  <p:slideViewPr>
    <p:cSldViewPr>
      <p:cViewPr varScale="1">
        <p:scale>
          <a:sx n="61" d="100"/>
          <a:sy n="61" d="100"/>
        </p:scale>
        <p:origin x="-1404" y="-7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Düz Bağlayıcı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Başlık 28"/>
          <p:cNvSpPr>
            <a:spLocks noGrp="1"/>
          </p:cNvSpPr>
          <p:nvPr>
            <p:ph type="ctrTitle"/>
          </p:nvPr>
        </p:nvSpPr>
        <p:spPr>
          <a:xfrm>
            <a:off x="381000" y="4853411"/>
            <a:ext cx="8458200" cy="1222375"/>
          </a:xfrm>
        </p:spPr>
        <p:txBody>
          <a:bodyPr anchor="t"/>
          <a:lstStyle/>
          <a:p>
            <a:r>
              <a:rPr kumimoji="0" lang="tr-TR" smtClean="0"/>
              <a:t>Asıl başlık stili için tıklatın</a:t>
            </a:r>
            <a:endParaRPr kumimoji="0" lang="en-US"/>
          </a:p>
        </p:txBody>
      </p:sp>
      <p:sp>
        <p:nvSpPr>
          <p:cNvPr id="9" name="Alt Başlık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16" name="Veri Yer Tutucusu 15"/>
          <p:cNvSpPr>
            <a:spLocks noGrp="1"/>
          </p:cNvSpPr>
          <p:nvPr>
            <p:ph type="dt" sz="half" idx="10"/>
          </p:nvPr>
        </p:nvSpPr>
        <p:spPr/>
        <p:txBody>
          <a:bodyPr/>
          <a:lstStyle/>
          <a:p>
            <a:fld id="{46E8CF12-420A-4F2E-BCD8-C34350EEE1D9}" type="datetimeFigureOut">
              <a:rPr lang="tr-TR" smtClean="0"/>
              <a:pPr/>
              <a:t>18.06.2014</a:t>
            </a:fld>
            <a:endParaRPr lang="tr-TR"/>
          </a:p>
        </p:txBody>
      </p:sp>
      <p:sp>
        <p:nvSpPr>
          <p:cNvPr id="2" name="Altbilgi Yer Tutucusu 1"/>
          <p:cNvSpPr>
            <a:spLocks noGrp="1"/>
          </p:cNvSpPr>
          <p:nvPr>
            <p:ph type="ftr" sz="quarter" idx="11"/>
          </p:nvPr>
        </p:nvSpPr>
        <p:spPr/>
        <p:txBody>
          <a:bodyPr/>
          <a:lstStyle/>
          <a:p>
            <a:endParaRPr lang="tr-TR"/>
          </a:p>
        </p:txBody>
      </p:sp>
      <p:sp>
        <p:nvSpPr>
          <p:cNvPr id="15" name="Slayt Numarası Yer Tutucusu 14"/>
          <p:cNvSpPr>
            <a:spLocks noGrp="1"/>
          </p:cNvSpPr>
          <p:nvPr>
            <p:ph type="sldNum" sz="quarter" idx="12"/>
          </p:nvPr>
        </p:nvSpPr>
        <p:spPr>
          <a:xfrm>
            <a:off x="8229600" y="6473952"/>
            <a:ext cx="758952" cy="246888"/>
          </a:xfrm>
        </p:spPr>
        <p:txBody>
          <a:bodyPr/>
          <a:lstStyle/>
          <a:p>
            <a:fld id="{2B29581A-6021-4D01-A2F9-2EBA7F1C1A0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2" name="Başlık 21"/>
          <p:cNvSpPr>
            <a:spLocks noGrp="1"/>
          </p:cNvSpPr>
          <p:nvPr>
            <p:ph type="title"/>
          </p:nvPr>
        </p:nvSpPr>
        <p:spPr/>
        <p:txBody>
          <a:bodyPr/>
          <a:lstStyle/>
          <a:p>
            <a:r>
              <a:rPr kumimoji="0" lang="tr-TR" smtClean="0"/>
              <a:t>Asıl başlık stili için tıklatın</a:t>
            </a:r>
            <a:endParaRPr kumimoji="0" lang="en-US"/>
          </a:p>
        </p:txBody>
      </p:sp>
      <p:sp>
        <p:nvSpPr>
          <p:cNvPr id="27" name="İçerik Yer Tutucusu 26"/>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5" name="Veri Yer Tutucusu 24"/>
          <p:cNvSpPr>
            <a:spLocks noGrp="1"/>
          </p:cNvSpPr>
          <p:nvPr>
            <p:ph type="dt" sz="half" idx="10"/>
          </p:nvPr>
        </p:nvSpPr>
        <p:spPr/>
        <p:txBody>
          <a:bodyPr/>
          <a:lstStyle/>
          <a:p>
            <a:fld id="{46E8CF12-420A-4F2E-BCD8-C34350EEE1D9}" type="datetimeFigureOut">
              <a:rPr lang="tr-TR" smtClean="0"/>
              <a:pPr/>
              <a:t>18.06.2014</a:t>
            </a:fld>
            <a:endParaRPr lang="tr-TR"/>
          </a:p>
        </p:txBody>
      </p:sp>
      <p:sp>
        <p:nvSpPr>
          <p:cNvPr id="19" name="Altbilgi Yer Tutucusu 18"/>
          <p:cNvSpPr>
            <a:spLocks noGrp="1"/>
          </p:cNvSpPr>
          <p:nvPr>
            <p:ph type="ftr" sz="quarter" idx="11"/>
          </p:nvPr>
        </p:nvSpPr>
        <p:spPr>
          <a:xfrm>
            <a:off x="3581400" y="76200"/>
            <a:ext cx="2895600" cy="288925"/>
          </a:xfrm>
        </p:spPr>
        <p:txBody>
          <a:bodyPr/>
          <a:lstStyle/>
          <a:p>
            <a:endParaRPr lang="tr-TR"/>
          </a:p>
        </p:txBody>
      </p:sp>
      <p:sp>
        <p:nvSpPr>
          <p:cNvPr id="16" name="Slayt Numarası Yer Tutucusu 15"/>
          <p:cNvSpPr>
            <a:spLocks noGrp="1"/>
          </p:cNvSpPr>
          <p:nvPr>
            <p:ph type="sldNum" sz="quarter" idx="12"/>
          </p:nvPr>
        </p:nvSpPr>
        <p:spPr>
          <a:xfrm>
            <a:off x="8229600" y="6473952"/>
            <a:ext cx="758952" cy="246888"/>
          </a:xfrm>
        </p:spPr>
        <p:txBody>
          <a:bodyPr/>
          <a:lstStyle/>
          <a:p>
            <a:fld id="{2B29581A-6021-4D01-A2F9-2EBA7F1C1A0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2"/>
      </p:bgRef>
    </p:bg>
    <p:spTree>
      <p:nvGrpSpPr>
        <p:cNvPr id="1" name=""/>
        <p:cNvGrpSpPr/>
        <p:nvPr/>
      </p:nvGrpSpPr>
      <p:grpSpPr>
        <a:xfrm>
          <a:off x="0" y="0"/>
          <a:ext cx="0" cy="0"/>
          <a:chOff x="0" y="0"/>
          <a:chExt cx="0" cy="0"/>
        </a:xfrm>
      </p:grpSpPr>
      <p:sp>
        <p:nvSpPr>
          <p:cNvPr id="7" name="Düz Bağlayıcı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Metin Yer Tutucusu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19" name="Veri Yer Tutucusu 18"/>
          <p:cNvSpPr>
            <a:spLocks noGrp="1"/>
          </p:cNvSpPr>
          <p:nvPr>
            <p:ph type="dt" sz="half" idx="10"/>
          </p:nvPr>
        </p:nvSpPr>
        <p:spPr/>
        <p:txBody>
          <a:bodyPr/>
          <a:lstStyle/>
          <a:p>
            <a:fld id="{46E8CF12-420A-4F2E-BCD8-C34350EEE1D9}" type="datetimeFigureOut">
              <a:rPr lang="tr-TR" smtClean="0"/>
              <a:pPr/>
              <a:t>18.06.2014</a:t>
            </a:fld>
            <a:endParaRPr lang="tr-TR"/>
          </a:p>
        </p:txBody>
      </p:sp>
      <p:sp>
        <p:nvSpPr>
          <p:cNvPr id="11" name="Altbilgi Yer Tutucusu 10"/>
          <p:cNvSpPr>
            <a:spLocks noGrp="1"/>
          </p:cNvSpPr>
          <p:nvPr>
            <p:ph type="ftr" sz="quarter" idx="11"/>
          </p:nvPr>
        </p:nvSpPr>
        <p:spPr/>
        <p:txBody>
          <a:bodyPr/>
          <a:lstStyle/>
          <a:p>
            <a:endParaRPr lang="tr-TR"/>
          </a:p>
        </p:txBody>
      </p:sp>
      <p:sp>
        <p:nvSpPr>
          <p:cNvPr id="16" name="Slayt Numarası Yer Tutucusu 15"/>
          <p:cNvSpPr>
            <a:spLocks noGrp="1"/>
          </p:cNvSpPr>
          <p:nvPr>
            <p:ph type="sldNum" sz="quarter" idx="12"/>
          </p:nvPr>
        </p:nvSpPr>
        <p:spPr/>
        <p:txBody>
          <a:bodyPr/>
          <a:lstStyle/>
          <a:p>
            <a:fld id="{2B29581A-6021-4D01-A2F9-2EBA7F1C1A01}" type="slidenum">
              <a:rPr lang="tr-TR" smtClean="0"/>
              <a:pPr/>
              <a:t>‹#›</a:t>
            </a:fld>
            <a:endParaRPr lang="tr-TR"/>
          </a:p>
        </p:txBody>
      </p:sp>
      <p:sp>
        <p:nvSpPr>
          <p:cNvPr id="8" name="Başlık 7"/>
          <p:cNvSpPr>
            <a:spLocks noGrp="1"/>
          </p:cNvSpPr>
          <p:nvPr>
            <p:ph type="title"/>
          </p:nvPr>
        </p:nvSpPr>
        <p:spPr>
          <a:xfrm>
            <a:off x="180475" y="2947085"/>
            <a:ext cx="8686800" cy="1184825"/>
          </a:xfrm>
        </p:spPr>
        <p:txBody>
          <a:bodyPr rtlCol="0" anchor="t"/>
          <a:lstStyle>
            <a:lvl1pPr algn="r">
              <a:defRPr/>
            </a:lvl1pPr>
          </a:lstStyle>
          <a:p>
            <a:r>
              <a:rPr kumimoji="0" lang="tr-TR" smtClean="0"/>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0" name="Başlık 19"/>
          <p:cNvSpPr>
            <a:spLocks noGrp="1"/>
          </p:cNvSpPr>
          <p:nvPr>
            <p:ph type="title"/>
          </p:nvPr>
        </p:nvSpPr>
        <p:spPr>
          <a:xfrm>
            <a:off x="301752" y="457200"/>
            <a:ext cx="8686800" cy="841248"/>
          </a:xfrm>
        </p:spPr>
        <p:txBody>
          <a:bodyPr/>
          <a:lstStyle/>
          <a:p>
            <a:r>
              <a:rPr kumimoji="0" lang="tr-TR" smtClean="0"/>
              <a:t>Asıl başlık stili için tıklatın</a:t>
            </a:r>
            <a:endParaRPr kumimoji="0" lang="en-US"/>
          </a:p>
        </p:txBody>
      </p:sp>
      <p:sp>
        <p:nvSpPr>
          <p:cNvPr id="14" name="İçerik Yer Tutucusu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İçerik Yer Tutucusu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Veri Yer Tutucusu 20"/>
          <p:cNvSpPr>
            <a:spLocks noGrp="1"/>
          </p:cNvSpPr>
          <p:nvPr>
            <p:ph type="dt" sz="half" idx="10"/>
          </p:nvPr>
        </p:nvSpPr>
        <p:spPr/>
        <p:txBody>
          <a:bodyPr/>
          <a:lstStyle/>
          <a:p>
            <a:fld id="{46E8CF12-420A-4F2E-BCD8-C34350EEE1D9}" type="datetimeFigureOut">
              <a:rPr lang="tr-TR" smtClean="0"/>
              <a:pPr/>
              <a:t>18.06.2014</a:t>
            </a:fld>
            <a:endParaRPr lang="tr-TR"/>
          </a:p>
        </p:txBody>
      </p:sp>
      <p:sp>
        <p:nvSpPr>
          <p:cNvPr id="10" name="Altbilgi Yer Tutucusu 9"/>
          <p:cNvSpPr>
            <a:spLocks noGrp="1"/>
          </p:cNvSpPr>
          <p:nvPr>
            <p:ph type="ftr" sz="quarter" idx="11"/>
          </p:nvPr>
        </p:nvSpPr>
        <p:spPr/>
        <p:txBody>
          <a:bodyPr/>
          <a:lstStyle/>
          <a:p>
            <a:endParaRPr lang="tr-TR"/>
          </a:p>
        </p:txBody>
      </p:sp>
      <p:sp>
        <p:nvSpPr>
          <p:cNvPr id="31" name="Slayt Numarası Yer Tutucusu 30"/>
          <p:cNvSpPr>
            <a:spLocks noGrp="1"/>
          </p:cNvSpPr>
          <p:nvPr>
            <p:ph type="sldNum" sz="quarter" idx="12"/>
          </p:nvPr>
        </p:nvSpPr>
        <p:spPr/>
        <p:txBody>
          <a:bodyPr/>
          <a:lstStyle/>
          <a:p>
            <a:fld id="{2B29581A-6021-4D01-A2F9-2EBA7F1C1A0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9" name="Başlık 28"/>
          <p:cNvSpPr>
            <a:spLocks noGrp="1"/>
          </p:cNvSpPr>
          <p:nvPr>
            <p:ph type="title"/>
          </p:nvPr>
        </p:nvSpPr>
        <p:spPr>
          <a:xfrm>
            <a:off x="304800" y="5410200"/>
            <a:ext cx="8610600" cy="882650"/>
          </a:xfrm>
        </p:spPr>
        <p:txBody>
          <a:bodyPr anchor="ctr"/>
          <a:lstStyle>
            <a:lvl1pPr>
              <a:defRPr/>
            </a:lvl1p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25" name="Metin Yer Tutucusu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İçerik Yer Tutucusu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8" name="İçerik Yer Tutucusu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 name="Veri Yer Tutucusu 9"/>
          <p:cNvSpPr>
            <a:spLocks noGrp="1"/>
          </p:cNvSpPr>
          <p:nvPr>
            <p:ph type="dt" sz="half" idx="10"/>
          </p:nvPr>
        </p:nvSpPr>
        <p:spPr/>
        <p:txBody>
          <a:bodyPr/>
          <a:lstStyle/>
          <a:p>
            <a:fld id="{46E8CF12-420A-4F2E-BCD8-C34350EEE1D9}" type="datetimeFigureOut">
              <a:rPr lang="tr-TR" smtClean="0"/>
              <a:pPr/>
              <a:t>18.06.2014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a:xfrm>
            <a:off x="8229600" y="6477000"/>
            <a:ext cx="762000" cy="246888"/>
          </a:xfrm>
        </p:spPr>
        <p:txBody>
          <a:bodyPr/>
          <a:lstStyle/>
          <a:p>
            <a:fld id="{2B29581A-6021-4D01-A2F9-2EBA7F1C1A01}" type="slidenum">
              <a:rPr lang="tr-TR" smtClean="0"/>
              <a:pPr/>
              <a:t>‹#›</a:t>
            </a:fld>
            <a:endParaRPr lang="tr-TR"/>
          </a:p>
        </p:txBody>
      </p:sp>
      <p:sp>
        <p:nvSpPr>
          <p:cNvPr id="11" name="Düz Bağlayıcı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30" name="Başlık 29"/>
          <p:cNvSpPr>
            <a:spLocks noGrp="1"/>
          </p:cNvSpPr>
          <p:nvPr>
            <p:ph type="title"/>
          </p:nvPr>
        </p:nvSpPr>
        <p:spPr>
          <a:xfrm>
            <a:off x="301752" y="457200"/>
            <a:ext cx="8686800" cy="841248"/>
          </a:xfrm>
        </p:spPr>
        <p:txBody>
          <a:bodyPr/>
          <a:lstStyle/>
          <a:p>
            <a:r>
              <a:rPr kumimoji="0" lang="tr-TR" smtClean="0"/>
              <a:t>Asıl başlık stili için tıklatın</a:t>
            </a:r>
            <a:endParaRPr kumimoji="0" lang="en-US"/>
          </a:p>
        </p:txBody>
      </p:sp>
      <p:sp>
        <p:nvSpPr>
          <p:cNvPr id="12" name="Veri Yer Tutucusu 11"/>
          <p:cNvSpPr>
            <a:spLocks noGrp="1"/>
          </p:cNvSpPr>
          <p:nvPr>
            <p:ph type="dt" sz="half" idx="10"/>
          </p:nvPr>
        </p:nvSpPr>
        <p:spPr/>
        <p:txBody>
          <a:bodyPr/>
          <a:lstStyle/>
          <a:p>
            <a:fld id="{46E8CF12-420A-4F2E-BCD8-C34350EEE1D9}" type="datetimeFigureOut">
              <a:rPr lang="tr-TR" smtClean="0"/>
              <a:pPr/>
              <a:t>18.06.2014</a:t>
            </a:fld>
            <a:endParaRPr lang="tr-TR"/>
          </a:p>
        </p:txBody>
      </p:sp>
      <p:sp>
        <p:nvSpPr>
          <p:cNvPr id="21" name="Altbilgi Yer Tutucusu 20"/>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B29581A-6021-4D01-A2F9-2EBA7F1C1A0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3" name="Veri Yer Tutucusu 2"/>
          <p:cNvSpPr>
            <a:spLocks noGrp="1"/>
          </p:cNvSpPr>
          <p:nvPr>
            <p:ph type="dt" sz="half" idx="10"/>
          </p:nvPr>
        </p:nvSpPr>
        <p:spPr/>
        <p:txBody>
          <a:bodyPr/>
          <a:lstStyle/>
          <a:p>
            <a:fld id="{46E8CF12-420A-4F2E-BCD8-C34350EEE1D9}" type="datetimeFigureOut">
              <a:rPr lang="tr-TR" smtClean="0"/>
              <a:pPr/>
              <a:t>18.06.2014</a:t>
            </a:fld>
            <a:endParaRPr lang="tr-TR"/>
          </a:p>
        </p:txBody>
      </p:sp>
      <p:sp>
        <p:nvSpPr>
          <p:cNvPr id="24" name="Altbilgi Yer Tutucusu 23"/>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B29581A-6021-4D01-A2F9-2EBA7F1C1A0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Düz Bağlayıcı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Başlık 11"/>
          <p:cNvSpPr>
            <a:spLocks noGrp="1"/>
          </p:cNvSpPr>
          <p:nvPr>
            <p:ph type="title"/>
          </p:nvPr>
        </p:nvSpPr>
        <p:spPr>
          <a:xfrm>
            <a:off x="457200" y="5486400"/>
            <a:ext cx="8458200" cy="520700"/>
          </a:xfrm>
        </p:spPr>
        <p:txBody>
          <a:bodyPr anchor="ctr"/>
          <a:lstStyle>
            <a:lvl1pPr algn="l">
              <a:buNone/>
              <a:defRPr sz="2000" b="1"/>
            </a:lvl1pPr>
          </a:lstStyle>
          <a:p>
            <a:r>
              <a:rPr kumimoji="0" lang="tr-TR" smtClean="0"/>
              <a:t>Asıl başlık stili için tıklatın</a:t>
            </a:r>
            <a:endParaRPr kumimoji="0" lang="en-US"/>
          </a:p>
        </p:txBody>
      </p:sp>
      <p:sp>
        <p:nvSpPr>
          <p:cNvPr id="26" name="Metin Yer Tutucusu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14" name="İçerik Yer Tutucusu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5" name="Veri Yer Tutucusu 24"/>
          <p:cNvSpPr>
            <a:spLocks noGrp="1"/>
          </p:cNvSpPr>
          <p:nvPr>
            <p:ph type="dt" sz="half" idx="10"/>
          </p:nvPr>
        </p:nvSpPr>
        <p:spPr/>
        <p:txBody>
          <a:bodyPr/>
          <a:lstStyle/>
          <a:p>
            <a:fld id="{46E8CF12-420A-4F2E-BCD8-C34350EEE1D9}" type="datetimeFigureOut">
              <a:rPr lang="tr-TR" smtClean="0"/>
              <a:pPr/>
              <a:t>18.06.2014</a:t>
            </a:fld>
            <a:endParaRPr lang="tr-TR"/>
          </a:p>
        </p:txBody>
      </p:sp>
      <p:sp>
        <p:nvSpPr>
          <p:cNvPr id="29" name="Altbilgi Yer Tutucusu 28"/>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B29581A-6021-4D01-A2F9-2EBA7F1C1A0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3" name="Resim Yer Tutucusu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tr-TR" smtClean="0"/>
              <a:t>Resim eklemek için simgeyi tıklatın</a:t>
            </a:r>
            <a:endParaRPr kumimoji="0" lang="en-US" dirty="0"/>
          </a:p>
        </p:txBody>
      </p:sp>
      <p:sp>
        <p:nvSpPr>
          <p:cNvPr id="7" name="Veri Yer Tutucusu 6"/>
          <p:cNvSpPr>
            <a:spLocks noGrp="1"/>
          </p:cNvSpPr>
          <p:nvPr>
            <p:ph type="dt" sz="half" idx="10"/>
          </p:nvPr>
        </p:nvSpPr>
        <p:spPr/>
        <p:txBody>
          <a:bodyPr/>
          <a:lstStyle/>
          <a:p>
            <a:fld id="{46E8CF12-420A-4F2E-BCD8-C34350EEE1D9}" type="datetimeFigureOut">
              <a:rPr lang="tr-TR" smtClean="0"/>
              <a:pPr/>
              <a:t>18.06.2014</a:t>
            </a:fld>
            <a:endParaRPr lang="tr-TR"/>
          </a:p>
        </p:txBody>
      </p:sp>
      <p:sp>
        <p:nvSpPr>
          <p:cNvPr id="5" name="Altbilgi Yer Tutucusu 4"/>
          <p:cNvSpPr>
            <a:spLocks noGrp="1"/>
          </p:cNvSpPr>
          <p:nvPr>
            <p:ph type="ftr" sz="quarter" idx="11"/>
          </p:nvPr>
        </p:nvSpPr>
        <p:spPr/>
        <p:txBody>
          <a:bodyPr/>
          <a:lstStyle/>
          <a:p>
            <a:endParaRPr lang="tr-TR"/>
          </a:p>
        </p:txBody>
      </p:sp>
      <p:sp>
        <p:nvSpPr>
          <p:cNvPr id="31" name="Slayt Numarası Yer Tutucusu 30"/>
          <p:cNvSpPr>
            <a:spLocks noGrp="1"/>
          </p:cNvSpPr>
          <p:nvPr>
            <p:ph type="sldNum" sz="quarter" idx="12"/>
          </p:nvPr>
        </p:nvSpPr>
        <p:spPr/>
        <p:txBody>
          <a:bodyPr/>
          <a:lstStyle/>
          <a:p>
            <a:fld id="{2B29581A-6021-4D01-A2F9-2EBA7F1C1A01}" type="slidenum">
              <a:rPr lang="tr-TR" smtClean="0"/>
              <a:pPr/>
              <a:t>‹#›</a:t>
            </a:fld>
            <a:endParaRPr lang="tr-TR"/>
          </a:p>
        </p:txBody>
      </p:sp>
      <p:sp>
        <p:nvSpPr>
          <p:cNvPr id="17" name="Başlık 16"/>
          <p:cNvSpPr>
            <a:spLocks noGrp="1"/>
          </p:cNvSpPr>
          <p:nvPr>
            <p:ph type="title"/>
          </p:nvPr>
        </p:nvSpPr>
        <p:spPr>
          <a:xfrm>
            <a:off x="381000" y="4993760"/>
            <a:ext cx="5867400" cy="522288"/>
          </a:xfrm>
        </p:spPr>
        <p:txBody>
          <a:bodyPr anchor="ctr"/>
          <a:lstStyle>
            <a:lvl1pPr algn="l">
              <a:buNone/>
              <a:defRPr sz="2000" b="1"/>
            </a:lvl1pPr>
          </a:lstStyle>
          <a:p>
            <a:r>
              <a:rPr kumimoji="0" lang="tr-TR" smtClean="0"/>
              <a:t>Asıl başlık stili için tıklatın</a:t>
            </a:r>
            <a:endParaRPr kumimoji="0" lang="en-US"/>
          </a:p>
        </p:txBody>
      </p:sp>
      <p:sp>
        <p:nvSpPr>
          <p:cNvPr id="26" name="Metin Yer Tutucusu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46E8CF12-420A-4F2E-BCD8-C34350EEE1D9}" type="datetimeFigureOut">
              <a:rPr lang="tr-TR" smtClean="0"/>
              <a:pPr/>
              <a:t>18.06.2014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B29581A-6021-4D01-A2F9-2EBA7F1C1A0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858000" y="549276"/>
            <a:ext cx="1828800" cy="5851525"/>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549276"/>
            <a:ext cx="62484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46E8CF12-420A-4F2E-BCD8-C34350EEE1D9}" type="datetimeFigureOut">
              <a:rPr lang="tr-TR" smtClean="0"/>
              <a:pPr/>
              <a:t>18.06.2014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B29581A-6021-4D01-A2F9-2EBA7F1C1A0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Düz Bağlayıcı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Metin Yer Tutucusu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1" name="Veri Yer Tutucusu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46E8CF12-420A-4F2E-BCD8-C34350EEE1D9}" type="datetimeFigureOut">
              <a:rPr lang="tr-TR" smtClean="0"/>
              <a:pPr/>
              <a:t>18.06.2014</a:t>
            </a:fld>
            <a:endParaRPr lang="tr-TR"/>
          </a:p>
        </p:txBody>
      </p:sp>
      <p:sp>
        <p:nvSpPr>
          <p:cNvPr id="28" name="Altbilgi Yer Tutucusu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tr-TR"/>
          </a:p>
        </p:txBody>
      </p:sp>
      <p:sp>
        <p:nvSpPr>
          <p:cNvPr id="5" name="Slayt Numarası Yer Tutucusu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B29581A-6021-4D01-A2F9-2EBA7F1C1A01}" type="slidenum">
              <a:rPr lang="tr-TR" smtClean="0"/>
              <a:pPr/>
              <a:t>‹#›</a:t>
            </a:fld>
            <a:endParaRPr lang="tr-TR"/>
          </a:p>
        </p:txBody>
      </p:sp>
      <p:sp>
        <p:nvSpPr>
          <p:cNvPr id="10" name="Başlık Yer Tutucusu 9"/>
          <p:cNvSpPr>
            <a:spLocks noGrp="1"/>
          </p:cNvSpPr>
          <p:nvPr>
            <p:ph type="title"/>
          </p:nvPr>
        </p:nvSpPr>
        <p:spPr>
          <a:xfrm>
            <a:off x="304800" y="457200"/>
            <a:ext cx="8686800" cy="838200"/>
          </a:xfrm>
          <a:prstGeom prst="rect">
            <a:avLst/>
          </a:prstGeom>
        </p:spPr>
        <p:txBody>
          <a:bodyPr vert="horz" anchor="ctr">
            <a:normAutofit/>
          </a:bodyPr>
          <a:lstStyle/>
          <a:p>
            <a:r>
              <a:rPr kumimoji="0" lang="tr-TR" smtClean="0"/>
              <a:t>Asıl başlık stili için tıklatın</a:t>
            </a:r>
            <a:endParaRPr kumimoji="0" lang="en-US"/>
          </a:p>
        </p:txBody>
      </p:sp>
      <p:sp>
        <p:nvSpPr>
          <p:cNvPr id="9" name="Düz Bağlayıcı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Düz Bağlayıcı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hyperlink" Target="http://ec.europa.eu/trade/policy/countries-and-regions/countries/turkey/" TargetMode="External"/><Relationship Id="rId3" Type="http://schemas.openxmlformats.org/officeDocument/2006/relationships/hyperlink" Target="http://ec.europa.eu/trade/policy/countries-and-regions/countries/israel/" TargetMode="External"/><Relationship Id="rId7" Type="http://schemas.openxmlformats.org/officeDocument/2006/relationships/hyperlink" Target="http://ec.europa.eu/trade/policy/countries-and-regions/countries/tunisia/" TargetMode="External"/><Relationship Id="rId2" Type="http://schemas.openxmlformats.org/officeDocument/2006/relationships/hyperlink" Target="http://ec.europa.eu/trade/policy/countries-and-regions/countries/egypt/" TargetMode="External"/><Relationship Id="rId1" Type="http://schemas.openxmlformats.org/officeDocument/2006/relationships/slideLayout" Target="../slideLayouts/slideLayout7.xml"/><Relationship Id="rId6" Type="http://schemas.openxmlformats.org/officeDocument/2006/relationships/hyperlink" Target="http://ec.europa.eu/trade/policy/countries-and-regions/countries/syria/" TargetMode="External"/><Relationship Id="rId5" Type="http://schemas.openxmlformats.org/officeDocument/2006/relationships/hyperlink" Target="http://ec.europa.eu/trade/policy/countries-and-regions/countries/occupied-palestinian-territory/" TargetMode="External"/><Relationship Id="rId4" Type="http://schemas.openxmlformats.org/officeDocument/2006/relationships/hyperlink" Target="http://ec.europa.eu/trade/policy/countries-and-regions/countries/lebanon/"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ec.europa.eu/trade/policy/countries-and-regions/regions/euro-mediterranean-partnership/"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5004048" y="5486400"/>
            <a:ext cx="2664296" cy="520700"/>
          </a:xfrm>
        </p:spPr>
        <p:txBody>
          <a:bodyPr>
            <a:normAutofit fontScale="90000"/>
          </a:bodyPr>
          <a:lstStyle/>
          <a:p>
            <a:pPr lvl="0">
              <a:lnSpc>
                <a:spcPct val="150000"/>
              </a:lnSpc>
              <a:spcBef>
                <a:spcPct val="20000"/>
              </a:spcBef>
              <a:spcAft>
                <a:spcPts val="1000"/>
              </a:spcAft>
            </a:pPr>
            <a:r>
              <a:rPr lang="tr-TR" cap="none" dirty="0">
                <a:solidFill>
                  <a:prstClr val="black"/>
                </a:solidFill>
                <a:effectLst/>
                <a:latin typeface="Franklin Gothic Book"/>
                <a:ea typeface="Times New Roman"/>
                <a:cs typeface="Times New Roman"/>
              </a:rPr>
              <a:t>19-20 Haziran 2014</a:t>
            </a:r>
            <a:r>
              <a:rPr lang="tr-TR" b="0" cap="none" dirty="0">
                <a:solidFill>
                  <a:prstClr val="black"/>
                </a:solidFill>
                <a:effectLst/>
                <a:latin typeface="Franklin Gothic Book"/>
                <a:ea typeface="Times New Roman"/>
                <a:cs typeface="Times New Roman"/>
              </a:rPr>
              <a:t/>
            </a:r>
            <a:br>
              <a:rPr lang="tr-TR" b="0" cap="none" dirty="0">
                <a:solidFill>
                  <a:prstClr val="black"/>
                </a:solidFill>
                <a:effectLst/>
                <a:latin typeface="Franklin Gothic Book"/>
                <a:ea typeface="Times New Roman"/>
                <a:cs typeface="Times New Roman"/>
              </a:rPr>
            </a:br>
            <a:endParaRPr lang="tr-TR" dirty="0"/>
          </a:p>
        </p:txBody>
      </p:sp>
      <p:sp>
        <p:nvSpPr>
          <p:cNvPr id="6" name="Metin Yer Tutucusu 5"/>
          <p:cNvSpPr>
            <a:spLocks noGrp="1"/>
          </p:cNvSpPr>
          <p:nvPr>
            <p:ph type="body" idx="2"/>
          </p:nvPr>
        </p:nvSpPr>
        <p:spPr/>
        <p:txBody>
          <a:bodyPr/>
          <a:lstStyle/>
          <a:p>
            <a:pPr lvl="0" algn="ctr">
              <a:lnSpc>
                <a:spcPct val="150000"/>
              </a:lnSpc>
              <a:spcAft>
                <a:spcPts val="1000"/>
              </a:spcAft>
            </a:pPr>
            <a:endParaRPr lang="tr-TR" sz="1300" b="1" dirty="0" smtClean="0">
              <a:solidFill>
                <a:srgbClr val="000000"/>
              </a:solidFill>
              <a:ea typeface="Times New Roman"/>
              <a:cs typeface="Times New Roman"/>
            </a:endParaRPr>
          </a:p>
          <a:p>
            <a:pPr lvl="0" algn="ctr">
              <a:lnSpc>
                <a:spcPct val="150000"/>
              </a:lnSpc>
              <a:spcAft>
                <a:spcPts val="1000"/>
              </a:spcAft>
            </a:pPr>
            <a:endParaRPr lang="tr-TR" sz="1300" b="1" dirty="0">
              <a:solidFill>
                <a:srgbClr val="000000"/>
              </a:solidFill>
              <a:ea typeface="Times New Roman"/>
              <a:cs typeface="Times New Roman"/>
            </a:endParaRPr>
          </a:p>
          <a:p>
            <a:pPr lvl="0" algn="ctr">
              <a:lnSpc>
                <a:spcPct val="150000"/>
              </a:lnSpc>
              <a:spcAft>
                <a:spcPts val="1000"/>
              </a:spcAft>
            </a:pPr>
            <a:endParaRPr lang="tr-TR" sz="1300" b="1" dirty="0" smtClean="0">
              <a:solidFill>
                <a:srgbClr val="000000"/>
              </a:solidFill>
              <a:ea typeface="Times New Roman"/>
              <a:cs typeface="Times New Roman"/>
            </a:endParaRPr>
          </a:p>
          <a:p>
            <a:pPr lvl="0" algn="ctr">
              <a:lnSpc>
                <a:spcPct val="150000"/>
              </a:lnSpc>
              <a:spcAft>
                <a:spcPts val="1000"/>
              </a:spcAft>
            </a:pPr>
            <a:r>
              <a:rPr lang="tr-TR" sz="2000" b="1" dirty="0" err="1" smtClean="0">
                <a:solidFill>
                  <a:srgbClr val="000000"/>
                </a:solidFill>
                <a:ea typeface="Times New Roman"/>
                <a:cs typeface="Times New Roman"/>
              </a:rPr>
              <a:t>Prof.Dr</a:t>
            </a:r>
            <a:r>
              <a:rPr lang="tr-TR" sz="2000" b="1" dirty="0">
                <a:solidFill>
                  <a:srgbClr val="000000"/>
                </a:solidFill>
                <a:ea typeface="Times New Roman"/>
                <a:cs typeface="Times New Roman"/>
              </a:rPr>
              <a:t>. Ömer Faruk Çolak</a:t>
            </a:r>
            <a:endParaRPr lang="tr-TR" sz="2000" dirty="0">
              <a:solidFill>
                <a:prstClr val="black"/>
              </a:solidFill>
              <a:ea typeface="Times New Roman"/>
              <a:cs typeface="Times New Roman"/>
            </a:endParaRPr>
          </a:p>
          <a:p>
            <a:pPr lvl="0" algn="ctr">
              <a:lnSpc>
                <a:spcPct val="115000"/>
              </a:lnSpc>
              <a:spcAft>
                <a:spcPts val="1000"/>
              </a:spcAft>
            </a:pPr>
            <a:r>
              <a:rPr lang="tr-TR" sz="2000" b="1" dirty="0">
                <a:solidFill>
                  <a:srgbClr val="333333"/>
                </a:solidFill>
                <a:ea typeface="Times New Roman"/>
                <a:cs typeface="Times New Roman"/>
              </a:rPr>
              <a:t>TİSK Ekonomi Danışmanı</a:t>
            </a:r>
            <a:endParaRPr lang="tr-TR" sz="2000" dirty="0">
              <a:solidFill>
                <a:prstClr val="black"/>
              </a:solidFill>
              <a:ea typeface="Times New Roman"/>
              <a:cs typeface="Times New Roman"/>
            </a:endParaRPr>
          </a:p>
          <a:p>
            <a:endParaRPr lang="tr-TR" dirty="0"/>
          </a:p>
        </p:txBody>
      </p:sp>
      <p:sp>
        <p:nvSpPr>
          <p:cNvPr id="5" name="İçerik Yer Tutucusu 4"/>
          <p:cNvSpPr>
            <a:spLocks noGrp="1"/>
          </p:cNvSpPr>
          <p:nvPr>
            <p:ph sz="half" idx="1"/>
          </p:nvPr>
        </p:nvSpPr>
        <p:spPr/>
        <p:txBody>
          <a:bodyPr>
            <a:normAutofit/>
          </a:bodyPr>
          <a:lstStyle/>
          <a:p>
            <a:pPr marL="0" indent="0" algn="ctr">
              <a:lnSpc>
                <a:spcPct val="150000"/>
              </a:lnSpc>
              <a:spcAft>
                <a:spcPts val="1000"/>
              </a:spcAft>
              <a:buNone/>
            </a:pPr>
            <a:r>
              <a:rPr lang="tr-TR" b="1" dirty="0" smtClean="0">
                <a:ea typeface="Times New Roman"/>
                <a:cs typeface="Times New Roman"/>
              </a:rPr>
              <a:t>Akdeniz </a:t>
            </a:r>
            <a:r>
              <a:rPr lang="tr-TR" b="1" dirty="0">
                <a:ea typeface="Times New Roman"/>
                <a:cs typeface="Times New Roman"/>
              </a:rPr>
              <a:t>Havzası Bölgesel Makro Stratejilerde Avrupa Birliği ve Türkiye’nin Yeri</a:t>
            </a:r>
            <a:endParaRPr lang="tr-TR" dirty="0">
              <a:ea typeface="Times New Roman"/>
              <a:cs typeface="Times New Roman"/>
            </a:endParaRPr>
          </a:p>
          <a:p>
            <a:pPr marL="0" lvl="0" indent="0" algn="ctr">
              <a:lnSpc>
                <a:spcPct val="150000"/>
              </a:lnSpc>
              <a:spcAft>
                <a:spcPts val="1000"/>
              </a:spcAft>
              <a:buNone/>
            </a:pPr>
            <a:r>
              <a:rPr lang="tr-TR" sz="2200" b="1" dirty="0">
                <a:solidFill>
                  <a:prstClr val="black"/>
                </a:solidFill>
                <a:ea typeface="Times New Roman"/>
                <a:cs typeface="Times New Roman"/>
              </a:rPr>
              <a:t>Türkiye - AB Karma İstişare Komitesi </a:t>
            </a:r>
            <a:endParaRPr lang="tr-TR" sz="2200" b="1" dirty="0" smtClean="0">
              <a:solidFill>
                <a:prstClr val="black"/>
              </a:solidFill>
              <a:ea typeface="Times New Roman"/>
              <a:cs typeface="Times New Roman"/>
            </a:endParaRPr>
          </a:p>
          <a:p>
            <a:pPr marL="0" lvl="0" indent="0" algn="ctr">
              <a:lnSpc>
                <a:spcPct val="150000"/>
              </a:lnSpc>
              <a:spcAft>
                <a:spcPts val="1000"/>
              </a:spcAft>
              <a:buNone/>
            </a:pPr>
            <a:r>
              <a:rPr lang="tr-TR" sz="2200" b="1" dirty="0" smtClean="0">
                <a:solidFill>
                  <a:prstClr val="black"/>
                </a:solidFill>
                <a:ea typeface="Times New Roman"/>
                <a:cs typeface="Times New Roman"/>
              </a:rPr>
              <a:t>33</a:t>
            </a:r>
            <a:r>
              <a:rPr lang="tr-TR" sz="2200" b="1" dirty="0">
                <a:solidFill>
                  <a:prstClr val="black"/>
                </a:solidFill>
                <a:ea typeface="Times New Roman"/>
                <a:cs typeface="Times New Roman"/>
              </a:rPr>
              <a:t>. Toplantısı </a:t>
            </a:r>
            <a:endParaRPr lang="tr-TR" sz="2200" dirty="0">
              <a:solidFill>
                <a:prstClr val="black"/>
              </a:solidFill>
              <a:ea typeface="Times New Roman"/>
              <a:cs typeface="Times New Roman"/>
            </a:endParaRPr>
          </a:p>
          <a:p>
            <a:pPr marL="0" lvl="0" indent="0" algn="ctr">
              <a:lnSpc>
                <a:spcPct val="150000"/>
              </a:lnSpc>
              <a:spcAft>
                <a:spcPts val="1000"/>
              </a:spcAft>
              <a:buNone/>
            </a:pPr>
            <a:r>
              <a:rPr lang="tr-TR" sz="2200" b="1" dirty="0">
                <a:solidFill>
                  <a:prstClr val="black"/>
                </a:solidFill>
                <a:ea typeface="Times New Roman"/>
                <a:cs typeface="Times New Roman"/>
              </a:rPr>
              <a:t>İzmir, Türkiye</a:t>
            </a:r>
            <a:endParaRPr lang="tr-TR" sz="2200" dirty="0">
              <a:solidFill>
                <a:prstClr val="black"/>
              </a:solidFill>
              <a:ea typeface="Times New Roman"/>
              <a:cs typeface="Times New Roman"/>
            </a:endParaRPr>
          </a:p>
          <a:p>
            <a:pPr lvl="0">
              <a:lnSpc>
                <a:spcPct val="150000"/>
              </a:lnSpc>
              <a:spcAft>
                <a:spcPts val="1000"/>
              </a:spcAft>
            </a:pPr>
            <a:endParaRPr lang="tr-TR" sz="2200" dirty="0">
              <a:solidFill>
                <a:prstClr val="black"/>
              </a:solidFill>
              <a:ea typeface="Times New Roman"/>
              <a:cs typeface="Times New Roman"/>
            </a:endParaRPr>
          </a:p>
          <a:p>
            <a:pPr algn="ctr">
              <a:lnSpc>
                <a:spcPct val="150000"/>
              </a:lnSpc>
              <a:spcAft>
                <a:spcPts val="1000"/>
              </a:spcAft>
            </a:pPr>
            <a:endParaRPr lang="tr-TR" dirty="0">
              <a:ea typeface="Times New Roman"/>
              <a:cs typeface="Times New Roman"/>
            </a:endParaRPr>
          </a:p>
          <a:p>
            <a:endParaRPr lang="tr-TR" dirty="0"/>
          </a:p>
        </p:txBody>
      </p:sp>
      <p:pic>
        <p:nvPicPr>
          <p:cNvPr id="7" name="Resim 6"/>
          <p:cNvPicPr/>
          <p:nvPr/>
        </p:nvPicPr>
        <p:blipFill>
          <a:blip r:embed="rId2" cstate="print">
            <a:extLst>
              <a:ext uri="{28A0092B-C50C-407E-A947-70E740481C1C}">
                <a14:useLocalDpi xmlns:a14="http://schemas.microsoft.com/office/drawing/2010/main" xmlns="" val="0"/>
              </a:ext>
            </a:extLst>
          </a:blip>
          <a:srcRect l="31088" t="10959" r="26851" b="12329"/>
          <a:stretch>
            <a:fillRect/>
          </a:stretch>
        </p:blipFill>
        <p:spPr bwMode="auto">
          <a:xfrm>
            <a:off x="899592" y="332656"/>
            <a:ext cx="1840230" cy="1120140"/>
          </a:xfrm>
          <a:prstGeom prst="rect">
            <a:avLst/>
          </a:prstGeom>
          <a:noFill/>
        </p:spPr>
      </p:pic>
    </p:spTree>
    <p:extLst>
      <p:ext uri="{BB962C8B-B14F-4D97-AF65-F5344CB8AC3E}">
        <p14:creationId xmlns:p14="http://schemas.microsoft.com/office/powerpoint/2010/main" xmlns="" val="26200331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611559" y="-3343562"/>
            <a:ext cx="8064897" cy="10236648"/>
          </a:xfrm>
          <a:prstGeom prst="rect">
            <a:avLst/>
          </a:prstGeom>
        </p:spPr>
        <p:txBody>
          <a:bodyPr wrap="square">
            <a:spAutoFit/>
          </a:bodyPr>
          <a:lstStyle/>
          <a:p>
            <a:pPr algn="ctr">
              <a:lnSpc>
                <a:spcPct val="115000"/>
              </a:lnSpc>
              <a:spcAft>
                <a:spcPts val="1000"/>
              </a:spcAft>
            </a:pPr>
            <a:endParaRPr lang="tr-TR" sz="2400" b="1" dirty="0" smtClean="0">
              <a:solidFill>
                <a:srgbClr val="000000"/>
              </a:solidFill>
              <a:effectLst/>
              <a:latin typeface="Tahoma"/>
              <a:ea typeface="Times New Roman"/>
              <a:cs typeface="Times New Roman"/>
            </a:endParaRPr>
          </a:p>
          <a:p>
            <a:pPr algn="ctr">
              <a:lnSpc>
                <a:spcPct val="115000"/>
              </a:lnSpc>
              <a:spcAft>
                <a:spcPts val="1000"/>
              </a:spcAft>
            </a:pPr>
            <a:endParaRPr lang="tr-TR" sz="2400" b="1" dirty="0">
              <a:solidFill>
                <a:srgbClr val="000000"/>
              </a:solidFill>
              <a:latin typeface="Tahoma"/>
              <a:ea typeface="Times New Roman"/>
              <a:cs typeface="Times New Roman"/>
            </a:endParaRPr>
          </a:p>
          <a:p>
            <a:pPr algn="ctr">
              <a:lnSpc>
                <a:spcPct val="115000"/>
              </a:lnSpc>
              <a:spcAft>
                <a:spcPts val="1000"/>
              </a:spcAft>
            </a:pPr>
            <a:endParaRPr lang="tr-TR" sz="2400" b="1" dirty="0" smtClean="0">
              <a:solidFill>
                <a:srgbClr val="000000"/>
              </a:solidFill>
              <a:effectLst/>
              <a:latin typeface="Tahoma"/>
              <a:ea typeface="Times New Roman"/>
              <a:cs typeface="Times New Roman"/>
            </a:endParaRPr>
          </a:p>
          <a:p>
            <a:pPr algn="ctr">
              <a:lnSpc>
                <a:spcPct val="115000"/>
              </a:lnSpc>
              <a:spcAft>
                <a:spcPts val="1000"/>
              </a:spcAft>
            </a:pPr>
            <a:endParaRPr lang="tr-TR" sz="2400" b="1" dirty="0">
              <a:solidFill>
                <a:srgbClr val="000000"/>
              </a:solidFill>
              <a:latin typeface="Tahoma"/>
              <a:ea typeface="Times New Roman"/>
              <a:cs typeface="Times New Roman"/>
            </a:endParaRPr>
          </a:p>
          <a:p>
            <a:pPr algn="ctr">
              <a:lnSpc>
                <a:spcPct val="115000"/>
              </a:lnSpc>
              <a:spcAft>
                <a:spcPts val="1000"/>
              </a:spcAft>
            </a:pPr>
            <a:endParaRPr lang="tr-TR" sz="2400" b="1" dirty="0" smtClean="0">
              <a:solidFill>
                <a:srgbClr val="000000"/>
              </a:solidFill>
              <a:effectLst/>
              <a:latin typeface="Tahoma"/>
              <a:ea typeface="Times New Roman"/>
              <a:cs typeface="Times New Roman"/>
            </a:endParaRPr>
          </a:p>
          <a:p>
            <a:pPr algn="ctr">
              <a:lnSpc>
                <a:spcPct val="115000"/>
              </a:lnSpc>
              <a:spcAft>
                <a:spcPts val="1000"/>
              </a:spcAft>
            </a:pPr>
            <a:endParaRPr lang="tr-TR" sz="2400" b="1" dirty="0" smtClean="0">
              <a:solidFill>
                <a:srgbClr val="000000"/>
              </a:solidFill>
              <a:effectLst/>
              <a:latin typeface="Tahoma"/>
              <a:ea typeface="Times New Roman"/>
              <a:cs typeface="Times New Roman"/>
            </a:endParaRPr>
          </a:p>
          <a:p>
            <a:pPr algn="ctr">
              <a:lnSpc>
                <a:spcPct val="115000"/>
              </a:lnSpc>
              <a:spcAft>
                <a:spcPts val="1000"/>
              </a:spcAft>
            </a:pPr>
            <a:endParaRPr lang="tr-TR" sz="2400" b="1" dirty="0">
              <a:solidFill>
                <a:srgbClr val="000000"/>
              </a:solidFill>
              <a:latin typeface="Tahoma"/>
              <a:ea typeface="Times New Roman"/>
              <a:cs typeface="Times New Roman"/>
            </a:endParaRPr>
          </a:p>
          <a:p>
            <a:pPr algn="ctr">
              <a:lnSpc>
                <a:spcPct val="115000"/>
              </a:lnSpc>
              <a:spcAft>
                <a:spcPts val="1000"/>
              </a:spcAft>
            </a:pPr>
            <a:r>
              <a:rPr lang="tr-TR" sz="2400" b="1" dirty="0" smtClean="0">
                <a:solidFill>
                  <a:srgbClr val="000000"/>
                </a:solidFill>
                <a:effectLst/>
                <a:latin typeface="Tahoma"/>
                <a:ea typeface="Times New Roman"/>
                <a:cs typeface="Times New Roman"/>
              </a:rPr>
              <a:t>AKDENİZ HAVZASI BÖLGESEL MAKRO STRATEJİLERDE</a:t>
            </a:r>
            <a:endParaRPr lang="tr-TR" sz="2400" dirty="0">
              <a:ea typeface="Times New Roman"/>
              <a:cs typeface="Times New Roman"/>
            </a:endParaRPr>
          </a:p>
          <a:p>
            <a:pPr algn="ctr">
              <a:lnSpc>
                <a:spcPct val="115000"/>
              </a:lnSpc>
              <a:spcAft>
                <a:spcPts val="1000"/>
              </a:spcAft>
            </a:pPr>
            <a:r>
              <a:rPr lang="tr-TR" sz="2400" b="1" dirty="0" smtClean="0">
                <a:solidFill>
                  <a:srgbClr val="000000"/>
                </a:solidFill>
                <a:effectLst/>
                <a:latin typeface="Tahoma"/>
                <a:ea typeface="Times New Roman"/>
                <a:cs typeface="Times New Roman"/>
              </a:rPr>
              <a:t>AVRUPA BİRLİĞİ ve TÜRKİYE’NİN YERİ</a:t>
            </a:r>
            <a:endParaRPr lang="tr-TR" sz="2400" dirty="0">
              <a:ea typeface="Times New Roman"/>
              <a:cs typeface="Times New Roman"/>
            </a:endParaRPr>
          </a:p>
          <a:p>
            <a:pPr>
              <a:lnSpc>
                <a:spcPct val="115000"/>
              </a:lnSpc>
              <a:spcAft>
                <a:spcPts val="1000"/>
              </a:spcAft>
            </a:pPr>
            <a:r>
              <a:rPr lang="tr-TR" sz="2400" dirty="0" smtClean="0">
                <a:solidFill>
                  <a:srgbClr val="000000"/>
                </a:solidFill>
                <a:effectLst/>
                <a:latin typeface="Tahoma"/>
                <a:ea typeface="Times New Roman"/>
                <a:cs typeface="Times New Roman"/>
              </a:rPr>
              <a:t> </a:t>
            </a:r>
            <a:endParaRPr lang="tr-TR" sz="2400" dirty="0">
              <a:ea typeface="Times New Roman"/>
              <a:cs typeface="Times New Roman"/>
            </a:endParaRPr>
          </a:p>
          <a:p>
            <a:pPr>
              <a:lnSpc>
                <a:spcPct val="115000"/>
              </a:lnSpc>
              <a:spcAft>
                <a:spcPts val="1000"/>
              </a:spcAft>
            </a:pPr>
            <a:r>
              <a:rPr lang="tr-TR" sz="2400" b="1" dirty="0" smtClean="0">
                <a:solidFill>
                  <a:srgbClr val="000000"/>
                </a:solidFill>
                <a:effectLst/>
                <a:latin typeface="Tahoma"/>
                <a:ea typeface="Times New Roman"/>
                <a:cs typeface="Times New Roman"/>
              </a:rPr>
              <a:t>I-GİRİŞ</a:t>
            </a:r>
            <a:endParaRPr lang="tr-TR" sz="2400" dirty="0">
              <a:ea typeface="Times New Roman"/>
              <a:cs typeface="Times New Roman"/>
            </a:endParaRPr>
          </a:p>
          <a:p>
            <a:pPr algn="just">
              <a:lnSpc>
                <a:spcPct val="150000"/>
              </a:lnSpc>
              <a:spcAft>
                <a:spcPts val="1000"/>
              </a:spcAft>
            </a:pPr>
            <a:r>
              <a:rPr lang="tr-TR" sz="2400" dirty="0" smtClean="0">
                <a:solidFill>
                  <a:srgbClr val="000000"/>
                </a:solidFill>
                <a:effectLst/>
                <a:latin typeface="Tahoma"/>
                <a:ea typeface="Times New Roman"/>
                <a:cs typeface="Times New Roman"/>
              </a:rPr>
              <a:t>Avrupa Birliği, birlik dışı ülkeler ile bölgesel işbirliğini artırmak için gevşek ortaklıklar kurmaya yönelik ilk girişimi 1995 yılında Barselona Konferansı ile yaptı. Konferansta kabul edilen bildirge ile 12 Akdeniz Ülkesi ile AB’ye üye 15 ülke arasında ortaklık kurulması kararı alındı. </a:t>
            </a:r>
            <a:endParaRPr lang="tr-TR" sz="2400" dirty="0">
              <a:ea typeface="Times New Roman"/>
              <a:cs typeface="Times New Roman"/>
            </a:endParaRPr>
          </a:p>
          <a:p>
            <a:r>
              <a:rPr lang="tr-TR" sz="2400" dirty="0" smtClean="0">
                <a:solidFill>
                  <a:srgbClr val="000000"/>
                </a:solidFill>
                <a:effectLst/>
                <a:latin typeface="Tahoma"/>
                <a:ea typeface="Times New Roman"/>
              </a:rPr>
              <a:t/>
            </a:r>
            <a:br>
              <a:rPr lang="tr-TR" sz="2400" dirty="0" smtClean="0">
                <a:solidFill>
                  <a:srgbClr val="000000"/>
                </a:solidFill>
                <a:effectLst/>
                <a:latin typeface="Tahoma"/>
                <a:ea typeface="Times New Roman"/>
              </a:rPr>
            </a:br>
            <a:endParaRPr lang="tr-TR" sz="2400" dirty="0"/>
          </a:p>
        </p:txBody>
      </p:sp>
    </p:spTree>
    <p:extLst>
      <p:ext uri="{BB962C8B-B14F-4D97-AF65-F5344CB8AC3E}">
        <p14:creationId xmlns:p14="http://schemas.microsoft.com/office/powerpoint/2010/main" xmlns="" val="34967054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908720"/>
            <a:ext cx="8424936" cy="4893647"/>
          </a:xfrm>
          <a:prstGeom prst="rect">
            <a:avLst/>
          </a:prstGeom>
        </p:spPr>
        <p:txBody>
          <a:bodyPr wrap="square">
            <a:spAutoFit/>
          </a:bodyPr>
          <a:lstStyle/>
          <a:p>
            <a:r>
              <a:rPr lang="tr-TR" sz="2400" dirty="0">
                <a:solidFill>
                  <a:srgbClr val="000000"/>
                </a:solidFill>
                <a:latin typeface="Tahoma"/>
                <a:ea typeface="Times New Roman"/>
              </a:rPr>
              <a:t>Barselona Konferansı Bildirgesi bu ortaklığın antlaşmasıdır diyebiliriz. Alınan kararlar ile ortaklığın temel hedefi, AB ve Akdeniz Ülkeleri arasında serbest ticaret bölgesinin kurulmasıdır. Bunun için taraflar arasında ekonomik, mali, siyasi, sosyal, kültürel alanlarda işbirliğine gidilmesi, gerekli olan mali kaynağın da “Akdeniz Ekonomik Kalkınma Alanı Programı’ndan (MEDA Programı) sağlanması kararlaştırıldı. </a:t>
            </a:r>
            <a:br>
              <a:rPr lang="tr-TR" sz="2400" dirty="0">
                <a:solidFill>
                  <a:srgbClr val="000000"/>
                </a:solidFill>
                <a:latin typeface="Tahoma"/>
                <a:ea typeface="Times New Roman"/>
              </a:rPr>
            </a:br>
            <a:r>
              <a:rPr lang="tr-TR" sz="2400" dirty="0">
                <a:solidFill>
                  <a:srgbClr val="000000"/>
                </a:solidFill>
                <a:latin typeface="Tahoma"/>
                <a:ea typeface="Times New Roman"/>
              </a:rPr>
              <a:t/>
            </a:r>
            <a:br>
              <a:rPr lang="tr-TR" sz="2400" dirty="0">
                <a:solidFill>
                  <a:srgbClr val="000000"/>
                </a:solidFill>
                <a:latin typeface="Tahoma"/>
                <a:ea typeface="Times New Roman"/>
              </a:rPr>
            </a:br>
            <a:r>
              <a:rPr lang="tr-TR" sz="2400" dirty="0">
                <a:solidFill>
                  <a:srgbClr val="000000"/>
                </a:solidFill>
                <a:latin typeface="Tahoma"/>
                <a:ea typeface="Times New Roman"/>
              </a:rPr>
              <a:t>Başlangıçta, kurulan ortaklığın hayata geçmesi için 1995-99 döneminde kullanılmak üzere, AB bütçesinden 4.6 milyar </a:t>
            </a:r>
            <a:r>
              <a:rPr lang="tr-TR" sz="2400" dirty="0" err="1">
                <a:solidFill>
                  <a:srgbClr val="000000"/>
                </a:solidFill>
                <a:latin typeface="Tahoma"/>
                <a:ea typeface="Times New Roman"/>
              </a:rPr>
              <a:t>Euro’luk</a:t>
            </a:r>
            <a:r>
              <a:rPr lang="tr-TR" sz="2400" dirty="0">
                <a:solidFill>
                  <a:srgbClr val="000000"/>
                </a:solidFill>
                <a:latin typeface="Tahoma"/>
                <a:ea typeface="Times New Roman"/>
              </a:rPr>
              <a:t> bir kaynak ayrıldı, bunun da 3.4 milyar </a:t>
            </a:r>
            <a:r>
              <a:rPr lang="tr-TR" sz="2400" dirty="0" err="1">
                <a:solidFill>
                  <a:srgbClr val="000000"/>
                </a:solidFill>
                <a:latin typeface="Tahoma"/>
                <a:ea typeface="Times New Roman"/>
              </a:rPr>
              <a:t>Euro’luk</a:t>
            </a:r>
            <a:r>
              <a:rPr lang="tr-TR" sz="2400" dirty="0">
                <a:solidFill>
                  <a:srgbClr val="000000"/>
                </a:solidFill>
                <a:latin typeface="Tahoma"/>
                <a:ea typeface="Times New Roman"/>
              </a:rPr>
              <a:t> kısmı MEDA Programı’nın kullanımına açıldı. </a:t>
            </a:r>
            <a:br>
              <a:rPr lang="tr-TR" sz="2400" dirty="0">
                <a:solidFill>
                  <a:srgbClr val="000000"/>
                </a:solidFill>
                <a:latin typeface="Tahoma"/>
                <a:ea typeface="Times New Roman"/>
              </a:rPr>
            </a:br>
            <a:endParaRPr lang="tr-TR" sz="2400" dirty="0"/>
          </a:p>
        </p:txBody>
      </p:sp>
    </p:spTree>
    <p:extLst>
      <p:ext uri="{BB962C8B-B14F-4D97-AF65-F5344CB8AC3E}">
        <p14:creationId xmlns:p14="http://schemas.microsoft.com/office/powerpoint/2010/main" xmlns="" val="6706260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474345"/>
            <a:ext cx="8352928" cy="5571269"/>
          </a:xfrm>
          <a:prstGeom prst="rect">
            <a:avLst/>
          </a:prstGeom>
        </p:spPr>
        <p:txBody>
          <a:bodyPr wrap="square">
            <a:spAutoFit/>
          </a:bodyPr>
          <a:lstStyle/>
          <a:p>
            <a:pPr algn="just">
              <a:lnSpc>
                <a:spcPct val="150000"/>
              </a:lnSpc>
              <a:spcAft>
                <a:spcPts val="1000"/>
              </a:spcAft>
            </a:pPr>
            <a:r>
              <a:rPr lang="tr-TR" sz="2400" dirty="0" smtClean="0">
                <a:solidFill>
                  <a:srgbClr val="000000"/>
                </a:solidFill>
                <a:effectLst/>
                <a:latin typeface="Tahoma"/>
                <a:ea typeface="Times New Roman"/>
                <a:cs typeface="Times New Roman"/>
              </a:rPr>
              <a:t>Yukarıda da vurguladığımız üzere, Barselona Konferansı’nın temel hedeflerinin başında, 2010 yılına kadar Akdeniz Bölgesi'nde bir serbest ticaret bölgesinin hayata geçirilmesi yer alıyordu. Bu hedef serbest ticaret anlaşmaları açısından belli ölçüde gerçekleştirildi. AB-Akdeniz ortaklığı sürecinde, gümrük vergileri, malların serbest dolaşımı, fikri haklar ve mülkiyet hakları, mali hizmetler ve kamu alımları alanlarında, AB üyesi olmayan ülkelerin yasal ve kurumsal yapılanmalarının AB normları ile uyumlaştırılması yönünde önemli adımlar atıldı.</a:t>
            </a:r>
            <a:endParaRPr lang="tr-TR" sz="2400" dirty="0">
              <a:ea typeface="Times New Roman"/>
              <a:cs typeface="Times New Roman"/>
            </a:endParaRPr>
          </a:p>
        </p:txBody>
      </p:sp>
    </p:spTree>
    <p:extLst>
      <p:ext uri="{BB962C8B-B14F-4D97-AF65-F5344CB8AC3E}">
        <p14:creationId xmlns:p14="http://schemas.microsoft.com/office/powerpoint/2010/main" xmlns="" val="25629770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604493"/>
            <a:ext cx="8568952" cy="6253507"/>
          </a:xfrm>
          <a:prstGeom prst="rect">
            <a:avLst/>
          </a:prstGeom>
        </p:spPr>
        <p:txBody>
          <a:bodyPr wrap="square">
            <a:spAutoFit/>
          </a:bodyPr>
          <a:lstStyle/>
          <a:p>
            <a:pPr algn="just">
              <a:lnSpc>
                <a:spcPct val="150000"/>
              </a:lnSpc>
              <a:spcAft>
                <a:spcPts val="1000"/>
              </a:spcAft>
            </a:pPr>
            <a:r>
              <a:rPr lang="tr-TR" sz="2400" dirty="0" smtClean="0">
                <a:solidFill>
                  <a:srgbClr val="000000"/>
                </a:solidFill>
                <a:effectLst/>
                <a:latin typeface="Tahoma"/>
                <a:ea typeface="Times New Roman"/>
                <a:cs typeface="Times New Roman"/>
              </a:rPr>
              <a:t>AB’nin Akdeniz Ülkeleri ile kurduğu bu gevşek ortaklıkta öne çıkarılmayan amaç ise, AB’nin güvenlik şemsiyesini büyütme isteğidir. Doğu </a:t>
            </a:r>
            <a:r>
              <a:rPr lang="tr-TR" sz="2400" dirty="0" err="1" smtClean="0">
                <a:solidFill>
                  <a:srgbClr val="000000"/>
                </a:solidFill>
                <a:effectLst/>
                <a:latin typeface="Tahoma"/>
                <a:ea typeface="Times New Roman"/>
                <a:cs typeface="Times New Roman"/>
              </a:rPr>
              <a:t>Bloku’nun</a:t>
            </a:r>
            <a:r>
              <a:rPr lang="tr-TR" sz="2400" dirty="0" smtClean="0">
                <a:solidFill>
                  <a:srgbClr val="000000"/>
                </a:solidFill>
                <a:effectLst/>
                <a:latin typeface="Tahoma"/>
                <a:ea typeface="Times New Roman"/>
                <a:cs typeface="Times New Roman"/>
              </a:rPr>
              <a:t> çökmesi ile değişen dengeler nedeniyle AB’nin kendi içinde tam olarak oluşturamadığı ortak güvenlik politikasının bu şekilde </a:t>
            </a:r>
            <a:r>
              <a:rPr lang="tr-TR" sz="2400" dirty="0" err="1" smtClean="0">
                <a:solidFill>
                  <a:srgbClr val="000000"/>
                </a:solidFill>
                <a:effectLst/>
                <a:latin typeface="Tahoma"/>
                <a:ea typeface="Times New Roman"/>
                <a:cs typeface="Times New Roman"/>
              </a:rPr>
              <a:t>realize</a:t>
            </a:r>
            <a:r>
              <a:rPr lang="tr-TR" sz="2400" dirty="0" smtClean="0">
                <a:solidFill>
                  <a:srgbClr val="000000"/>
                </a:solidFill>
                <a:effectLst/>
                <a:latin typeface="Tahoma"/>
                <a:ea typeface="Times New Roman"/>
                <a:cs typeface="Times New Roman"/>
              </a:rPr>
              <a:t> olması da   zımni (</a:t>
            </a:r>
            <a:r>
              <a:rPr lang="tr-TR" sz="2400" dirty="0" err="1" smtClean="0">
                <a:solidFill>
                  <a:srgbClr val="000000"/>
                </a:solidFill>
                <a:effectLst/>
                <a:latin typeface="Tahoma"/>
                <a:ea typeface="Times New Roman"/>
                <a:cs typeface="Times New Roman"/>
              </a:rPr>
              <a:t>implicit</a:t>
            </a:r>
            <a:r>
              <a:rPr lang="tr-TR" sz="2400" dirty="0" smtClean="0">
                <a:solidFill>
                  <a:srgbClr val="000000"/>
                </a:solidFill>
                <a:effectLst/>
                <a:latin typeface="Tahoma"/>
                <a:ea typeface="Times New Roman"/>
                <a:cs typeface="Times New Roman"/>
              </a:rPr>
              <a:t>) hedefler arasındadır.</a:t>
            </a:r>
            <a:endParaRPr lang="tr-TR" sz="2400" dirty="0">
              <a:ea typeface="Times New Roman"/>
              <a:cs typeface="Times New Roman"/>
            </a:endParaRPr>
          </a:p>
          <a:p>
            <a:pPr algn="just">
              <a:lnSpc>
                <a:spcPct val="150000"/>
              </a:lnSpc>
              <a:spcAft>
                <a:spcPts val="1000"/>
              </a:spcAft>
            </a:pPr>
            <a:r>
              <a:rPr lang="tr-TR" sz="2400" dirty="0" smtClean="0">
                <a:solidFill>
                  <a:srgbClr val="000000"/>
                </a:solidFill>
                <a:effectLst/>
                <a:latin typeface="Tahoma"/>
                <a:ea typeface="Times New Roman"/>
                <a:cs typeface="Times New Roman"/>
              </a:rPr>
              <a:t>AB-Akdeniz ortaklığını önemli kılan bir başka olgu ise, Akdeniz’de bulunan yeni doğalgaz kaynaklarıdır. Doğalgazın bulunması, yeni işbirlikleri (</a:t>
            </a:r>
            <a:r>
              <a:rPr lang="tr-TR" sz="2400" dirty="0" err="1" smtClean="0">
                <a:solidFill>
                  <a:srgbClr val="000000"/>
                </a:solidFill>
                <a:effectLst/>
                <a:latin typeface="Tahoma"/>
                <a:ea typeface="Times New Roman"/>
                <a:cs typeface="Times New Roman"/>
              </a:rPr>
              <a:t>GKRK+İsrail</a:t>
            </a:r>
            <a:r>
              <a:rPr lang="tr-TR" sz="2400" dirty="0" smtClean="0">
                <a:solidFill>
                  <a:srgbClr val="000000"/>
                </a:solidFill>
                <a:effectLst/>
                <a:latin typeface="Tahoma"/>
                <a:ea typeface="Times New Roman"/>
                <a:cs typeface="Times New Roman"/>
              </a:rPr>
              <a:t>), yeni çatışma alanları ve yeni bloklar (</a:t>
            </a:r>
            <a:r>
              <a:rPr lang="tr-TR" sz="2400" dirty="0" err="1" smtClean="0">
                <a:solidFill>
                  <a:srgbClr val="000000"/>
                </a:solidFill>
                <a:effectLst/>
                <a:latin typeface="Tahoma"/>
                <a:ea typeface="Times New Roman"/>
                <a:cs typeface="Times New Roman"/>
              </a:rPr>
              <a:t>Türkiye+Lübnan</a:t>
            </a:r>
            <a:r>
              <a:rPr lang="tr-TR" sz="2400" dirty="0" smtClean="0">
                <a:solidFill>
                  <a:srgbClr val="000000"/>
                </a:solidFill>
                <a:effectLst/>
                <a:latin typeface="Tahoma"/>
                <a:ea typeface="Times New Roman"/>
                <a:cs typeface="Times New Roman"/>
              </a:rPr>
              <a:t> Bloku ve İsrail+ GKRK Bloku) doğurmuştur. </a:t>
            </a:r>
            <a:endParaRPr lang="tr-TR" sz="2400" dirty="0">
              <a:ea typeface="Times New Roman"/>
              <a:cs typeface="Times New Roman"/>
            </a:endParaRPr>
          </a:p>
        </p:txBody>
      </p:sp>
    </p:spTree>
    <p:extLst>
      <p:ext uri="{BB962C8B-B14F-4D97-AF65-F5344CB8AC3E}">
        <p14:creationId xmlns:p14="http://schemas.microsoft.com/office/powerpoint/2010/main" xmlns="" val="38074702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548680"/>
            <a:ext cx="8064896" cy="5699509"/>
          </a:xfrm>
          <a:prstGeom prst="rect">
            <a:avLst/>
          </a:prstGeom>
        </p:spPr>
        <p:txBody>
          <a:bodyPr wrap="square">
            <a:spAutoFit/>
          </a:bodyPr>
          <a:lstStyle/>
          <a:p>
            <a:pPr algn="just">
              <a:lnSpc>
                <a:spcPct val="150000"/>
              </a:lnSpc>
              <a:spcAft>
                <a:spcPts val="1000"/>
              </a:spcAft>
            </a:pPr>
            <a:r>
              <a:rPr lang="tr-TR" sz="2400" dirty="0" smtClean="0">
                <a:solidFill>
                  <a:srgbClr val="000000"/>
                </a:solidFill>
                <a:effectLst/>
                <a:latin typeface="Tahoma"/>
                <a:ea typeface="Times New Roman"/>
                <a:cs typeface="Times New Roman"/>
              </a:rPr>
              <a:t>Bu süreçte Kuzey Afrika merkezli Arap Baharı ya da Turuncu Devrim olarak adlandırılan hareketlerin güç kazanması, bölgenin dinamiklerini değiştirmiş, fakat yeni güç odakları tam olarak kurulamadığından, farklı çatışma alanlarının doğmasına kaynaklık etmektedir.</a:t>
            </a:r>
            <a:endParaRPr lang="tr-TR" sz="2400" dirty="0">
              <a:ea typeface="Times New Roman"/>
              <a:cs typeface="Times New Roman"/>
            </a:endParaRPr>
          </a:p>
          <a:p>
            <a:pPr algn="just">
              <a:lnSpc>
                <a:spcPct val="150000"/>
              </a:lnSpc>
              <a:spcAft>
                <a:spcPts val="1000"/>
              </a:spcAft>
            </a:pPr>
            <a:r>
              <a:rPr lang="tr-TR" sz="2400" dirty="0" smtClean="0">
                <a:solidFill>
                  <a:srgbClr val="000000"/>
                </a:solidFill>
                <a:effectLst/>
                <a:latin typeface="Tahoma"/>
                <a:ea typeface="Times New Roman"/>
                <a:cs typeface="Times New Roman"/>
              </a:rPr>
              <a:t>Türkiye; AB-Akdeniz Ülkeleri Ortaklığına, AB ile tam üyelik görüşmeleri yapan bir ülke olarak çekinceli bakmaktadır. Bunun ana nedeni de, özellikle Fransa’nın Türkiye’yi AB’nin tam üyesi olarak değil,  sadece bu gevşek yapının bir parçası olarak görmek istemesidir.</a:t>
            </a:r>
            <a:endParaRPr lang="tr-TR" sz="2400" dirty="0">
              <a:ea typeface="Times New Roman"/>
              <a:cs typeface="Times New Roman"/>
            </a:endParaRPr>
          </a:p>
        </p:txBody>
      </p:sp>
    </p:spTree>
    <p:extLst>
      <p:ext uri="{BB962C8B-B14F-4D97-AF65-F5344CB8AC3E}">
        <p14:creationId xmlns:p14="http://schemas.microsoft.com/office/powerpoint/2010/main" xmlns="" val="11010947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74947" y="445840"/>
            <a:ext cx="7848872" cy="5427127"/>
          </a:xfrm>
          <a:prstGeom prst="rect">
            <a:avLst/>
          </a:prstGeom>
        </p:spPr>
        <p:txBody>
          <a:bodyPr wrap="square">
            <a:spAutoFit/>
          </a:bodyPr>
          <a:lstStyle/>
          <a:p>
            <a:pPr algn="just">
              <a:lnSpc>
                <a:spcPct val="150000"/>
              </a:lnSpc>
              <a:spcAft>
                <a:spcPts val="1000"/>
              </a:spcAft>
            </a:pPr>
            <a:r>
              <a:rPr lang="tr-TR" sz="2000" b="1" dirty="0" smtClean="0">
                <a:solidFill>
                  <a:srgbClr val="000000"/>
                </a:solidFill>
                <a:effectLst/>
                <a:latin typeface="+mj-lt"/>
                <a:ea typeface="Times New Roman"/>
                <a:cs typeface="Times New Roman"/>
              </a:rPr>
              <a:t>II-AKDENİZ BİRLİĞİ: TARİHSEL SÜREÇ </a:t>
            </a:r>
            <a:endParaRPr lang="tr-TR" sz="2000" dirty="0">
              <a:latin typeface="+mj-lt"/>
              <a:ea typeface="Times New Roman"/>
              <a:cs typeface="Times New Roman"/>
            </a:endParaRPr>
          </a:p>
          <a:p>
            <a:pPr algn="just">
              <a:spcAft>
                <a:spcPts val="1000"/>
              </a:spcAft>
            </a:pPr>
            <a:r>
              <a:rPr lang="tr-TR" sz="2000" dirty="0" smtClean="0">
                <a:solidFill>
                  <a:srgbClr val="000000"/>
                </a:solidFill>
                <a:effectLst/>
                <a:latin typeface="+mj-lt"/>
                <a:ea typeface="Times New Roman"/>
                <a:cs typeface="Times New Roman"/>
              </a:rPr>
              <a:t>Avrupa-Akdeniz Ortaklığı'nın temelleri 19-20 Ekim 1972 tarihindeki Paris Zirvesi'nde, Akdeniz Bölgesi'ndeki ülkelere verilen taahhütlerin yerine getirilmesine yönelik olarak aldığı karar ile hayata geçmiştir, diyebiliriz.</a:t>
            </a:r>
            <a:endParaRPr lang="tr-TR" sz="2000" dirty="0">
              <a:latin typeface="+mj-lt"/>
              <a:ea typeface="Times New Roman"/>
              <a:cs typeface="Times New Roman"/>
            </a:endParaRPr>
          </a:p>
          <a:p>
            <a:pPr algn="just"/>
            <a:r>
              <a:rPr lang="tr-TR" sz="2000" dirty="0" smtClean="0">
                <a:solidFill>
                  <a:srgbClr val="000000"/>
                </a:solidFill>
                <a:effectLst/>
                <a:latin typeface="+mj-lt"/>
                <a:ea typeface="Times New Roman"/>
              </a:rPr>
              <a:t>1973'de Kopenhag Zirvesi sonrasında başlayan Avrupa-Arap </a:t>
            </a:r>
            <a:r>
              <a:rPr lang="tr-TR" sz="2000" dirty="0" err="1" smtClean="0">
                <a:solidFill>
                  <a:srgbClr val="000000"/>
                </a:solidFill>
                <a:effectLst/>
                <a:latin typeface="+mj-lt"/>
                <a:ea typeface="Times New Roman"/>
              </a:rPr>
              <a:t>Diyaloğu’nun</a:t>
            </a:r>
            <a:r>
              <a:rPr lang="tr-TR" sz="2000" dirty="0" smtClean="0">
                <a:solidFill>
                  <a:srgbClr val="000000"/>
                </a:solidFill>
                <a:effectLst/>
                <a:latin typeface="+mj-lt"/>
                <a:ea typeface="Times New Roman"/>
              </a:rPr>
              <a:t> etkisiyle Akdeniz Ülkeleri ile beşer yıllık işbirliği anlaşmaları imzalandı. Anlaşmalar, mali protokollerle güçlendirilmiş ve 1996 yılına kadar, Akdeniz Ülkelerinin ekonomik kalkınmasına katkı amacıyla başlıca dört mali protokol uygulanmıştır.  1989'da Avrupa Komisyonu Akdeniz havzasındaki refah ve istikrarın, Topluluk refah ve istikrarı için de önemli olduğundan hareketle, Akdeniz Ülkelerinde ekonomik reformları ve demokrasi hareketlerini destekleme kararını aldı. SSCB ve ona bağlı uydu ülkelerdeki çözülmeden sonra, AB 1992 yılında Akdeniz Ülkelerine mali yardımı artırmış, politik dikkatini bölgeye daha çok vermeye başlamıştır.  </a:t>
            </a:r>
            <a:br>
              <a:rPr lang="tr-TR" sz="2000" dirty="0" smtClean="0">
                <a:solidFill>
                  <a:srgbClr val="000000"/>
                </a:solidFill>
                <a:effectLst/>
                <a:latin typeface="+mj-lt"/>
                <a:ea typeface="Times New Roman"/>
              </a:rPr>
            </a:br>
            <a:r>
              <a:rPr lang="tr-TR" sz="2000" dirty="0" smtClean="0">
                <a:solidFill>
                  <a:srgbClr val="000000"/>
                </a:solidFill>
                <a:effectLst/>
                <a:latin typeface="Tahoma"/>
                <a:ea typeface="Times New Roman"/>
              </a:rPr>
              <a:t/>
            </a:r>
            <a:br>
              <a:rPr lang="tr-TR" sz="2000" dirty="0" smtClean="0">
                <a:solidFill>
                  <a:srgbClr val="000000"/>
                </a:solidFill>
                <a:effectLst/>
                <a:latin typeface="Tahoma"/>
                <a:ea typeface="Times New Roman"/>
              </a:rPr>
            </a:br>
            <a:endParaRPr lang="tr-TR" sz="2000" dirty="0"/>
          </a:p>
        </p:txBody>
      </p:sp>
    </p:spTree>
    <p:extLst>
      <p:ext uri="{BB962C8B-B14F-4D97-AF65-F5344CB8AC3E}">
        <p14:creationId xmlns:p14="http://schemas.microsoft.com/office/powerpoint/2010/main" xmlns="" val="2501797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90769" y="188640"/>
            <a:ext cx="8568952" cy="5635902"/>
          </a:xfrm>
          <a:prstGeom prst="rect">
            <a:avLst/>
          </a:prstGeom>
        </p:spPr>
        <p:txBody>
          <a:bodyPr wrap="square">
            <a:spAutoFit/>
          </a:bodyPr>
          <a:lstStyle/>
          <a:p>
            <a:pPr algn="just">
              <a:lnSpc>
                <a:spcPct val="150000"/>
              </a:lnSpc>
              <a:spcAft>
                <a:spcPts val="1000"/>
              </a:spcAft>
            </a:pPr>
            <a:r>
              <a:rPr lang="tr-TR" sz="2000" dirty="0" smtClean="0">
                <a:solidFill>
                  <a:srgbClr val="000000"/>
                </a:solidFill>
                <a:effectLst/>
                <a:latin typeface="+mj-lt"/>
                <a:ea typeface="Times New Roman"/>
                <a:cs typeface="Times New Roman"/>
              </a:rPr>
              <a:t>1995 Haziran ayında Cannes'da toplanan Avrupa Konseyi’nde, Avrupa-Akdeniz Ortaklığı'nın kurulması teklifi onaylanmış ve Kasım ayında da  Barselona'da Avrupa-Akdeniz Ortaklığı kurulması kararlaştırılmıştır. Barselona Bildirgesi’nde ortaklığın amacı üç başlık altında toplanmıştır:</a:t>
            </a:r>
            <a:endParaRPr lang="tr-TR" sz="2000" dirty="0">
              <a:latin typeface="+mj-lt"/>
              <a:ea typeface="Times New Roman"/>
              <a:cs typeface="Times New Roman"/>
            </a:endParaRPr>
          </a:p>
          <a:p>
            <a:pPr algn="just">
              <a:lnSpc>
                <a:spcPct val="150000"/>
              </a:lnSpc>
              <a:spcAft>
                <a:spcPts val="1000"/>
              </a:spcAft>
            </a:pPr>
            <a:r>
              <a:rPr lang="tr-TR" sz="2000" b="1" dirty="0" smtClean="0">
                <a:solidFill>
                  <a:srgbClr val="000000"/>
                </a:solidFill>
                <a:effectLst/>
                <a:latin typeface="+mj-lt"/>
                <a:ea typeface="Times New Roman"/>
                <a:cs typeface="Tahoma"/>
                <a:sym typeface="Wingdings 3"/>
              </a:rPr>
              <a:t></a:t>
            </a:r>
            <a:r>
              <a:rPr lang="tr-TR" sz="2000" dirty="0" smtClean="0">
                <a:solidFill>
                  <a:srgbClr val="000000"/>
                </a:solidFill>
                <a:effectLst/>
                <a:latin typeface="+mj-lt"/>
                <a:ea typeface="Times New Roman"/>
                <a:cs typeface="Times New Roman"/>
              </a:rPr>
              <a:t>Siyasi diyalog ve güvenlik konularında ortaklık,</a:t>
            </a:r>
            <a:endParaRPr lang="tr-TR" sz="2000" dirty="0">
              <a:latin typeface="+mj-lt"/>
              <a:ea typeface="Times New Roman"/>
              <a:cs typeface="Times New Roman"/>
            </a:endParaRPr>
          </a:p>
          <a:p>
            <a:pPr algn="just">
              <a:lnSpc>
                <a:spcPct val="150000"/>
              </a:lnSpc>
              <a:spcAft>
                <a:spcPts val="1000"/>
              </a:spcAft>
            </a:pPr>
            <a:r>
              <a:rPr lang="tr-TR" sz="2000" b="1" dirty="0" smtClean="0">
                <a:solidFill>
                  <a:srgbClr val="000000"/>
                </a:solidFill>
                <a:effectLst/>
                <a:latin typeface="+mj-lt"/>
                <a:ea typeface="Times New Roman"/>
                <a:cs typeface="Tahoma"/>
                <a:sym typeface="Wingdings 3"/>
              </a:rPr>
              <a:t></a:t>
            </a:r>
            <a:r>
              <a:rPr lang="tr-TR" sz="2000" dirty="0" smtClean="0">
                <a:solidFill>
                  <a:srgbClr val="000000"/>
                </a:solidFill>
                <a:effectLst/>
                <a:latin typeface="+mj-lt"/>
                <a:ea typeface="Times New Roman"/>
                <a:cs typeface="Times New Roman"/>
              </a:rPr>
              <a:t>Ekonomik ve mali ortaklık,</a:t>
            </a:r>
            <a:endParaRPr lang="tr-TR" sz="2000" dirty="0">
              <a:latin typeface="+mj-lt"/>
              <a:ea typeface="Times New Roman"/>
              <a:cs typeface="Times New Roman"/>
            </a:endParaRPr>
          </a:p>
          <a:p>
            <a:pPr algn="just">
              <a:lnSpc>
                <a:spcPct val="150000"/>
              </a:lnSpc>
              <a:spcAft>
                <a:spcPts val="1000"/>
              </a:spcAft>
            </a:pPr>
            <a:r>
              <a:rPr lang="tr-TR" sz="2000" b="1" dirty="0" smtClean="0">
                <a:solidFill>
                  <a:srgbClr val="000000"/>
                </a:solidFill>
                <a:effectLst/>
                <a:latin typeface="+mj-lt"/>
                <a:ea typeface="Times New Roman"/>
                <a:cs typeface="Tahoma"/>
                <a:sym typeface="Wingdings 3"/>
              </a:rPr>
              <a:t></a:t>
            </a:r>
            <a:r>
              <a:rPr lang="tr-TR" sz="2000" dirty="0" smtClean="0">
                <a:solidFill>
                  <a:srgbClr val="000000"/>
                </a:solidFill>
                <a:effectLst/>
                <a:latin typeface="+mj-lt"/>
                <a:ea typeface="Times New Roman"/>
                <a:cs typeface="Times New Roman"/>
              </a:rPr>
              <a:t>Sosyal, kültürel ve beşeri alanlarda ortaklık; insan kaynaklarının geliştirilmesi, kültürler arasında diyalog ve STK’lar arasındaki ilişkilerin artırılması.</a:t>
            </a:r>
            <a:endParaRPr lang="tr-TR" sz="2000" dirty="0">
              <a:latin typeface="+mj-lt"/>
              <a:ea typeface="Times New Roman"/>
              <a:cs typeface="Times New Roman"/>
            </a:endParaRPr>
          </a:p>
          <a:p>
            <a:pPr algn="just">
              <a:lnSpc>
                <a:spcPct val="150000"/>
              </a:lnSpc>
              <a:spcAft>
                <a:spcPts val="1000"/>
              </a:spcAft>
            </a:pPr>
            <a:r>
              <a:rPr lang="tr-TR" sz="2000" dirty="0" smtClean="0">
                <a:solidFill>
                  <a:srgbClr val="000000"/>
                </a:solidFill>
                <a:effectLst/>
                <a:latin typeface="+mj-lt"/>
                <a:ea typeface="Times New Roman"/>
                <a:cs typeface="Times New Roman"/>
              </a:rPr>
              <a:t>Barselona Bildirgesini takiben, 22-23 Nisan 1996’da kabul edilen Bolonya Bildirgesi ile, “farklı kültürel geleneklerin tanınması ve kültürel diyaloğunun canlandırılması” AB gündemine girmiştir. </a:t>
            </a:r>
            <a:endParaRPr lang="tr-TR" sz="2000" dirty="0">
              <a:latin typeface="+mj-lt"/>
              <a:ea typeface="Times New Roman"/>
              <a:cs typeface="Times New Roman"/>
            </a:endParaRPr>
          </a:p>
        </p:txBody>
      </p:sp>
    </p:spTree>
    <p:extLst>
      <p:ext uri="{BB962C8B-B14F-4D97-AF65-F5344CB8AC3E}">
        <p14:creationId xmlns:p14="http://schemas.microsoft.com/office/powerpoint/2010/main" xmlns="" val="7348629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63588" y="476672"/>
            <a:ext cx="8424936" cy="5712846"/>
          </a:xfrm>
          <a:prstGeom prst="rect">
            <a:avLst/>
          </a:prstGeom>
        </p:spPr>
        <p:txBody>
          <a:bodyPr wrap="square">
            <a:spAutoFit/>
          </a:bodyPr>
          <a:lstStyle/>
          <a:p>
            <a:pPr algn="just">
              <a:lnSpc>
                <a:spcPct val="150000"/>
              </a:lnSpc>
              <a:spcAft>
                <a:spcPts val="1000"/>
              </a:spcAft>
            </a:pPr>
            <a:r>
              <a:rPr lang="tr-TR" sz="2000" dirty="0" smtClean="0">
                <a:solidFill>
                  <a:srgbClr val="000000"/>
                </a:solidFill>
                <a:effectLst/>
                <a:latin typeface="+mj-lt"/>
                <a:ea typeface="Times New Roman"/>
                <a:cs typeface="Times New Roman"/>
              </a:rPr>
              <a:t>1997 yılında Selanik’te ”Kültürler ve Medeniyetler Diyaloğu Çalışma Toplantısı” yapıldı. 23-24 Nisan 1998 Stockholm Toplantısında “tarih, edebiyat ve din konularında araştırma yapılması; eğitim ve gençlik; önyargıların önüne geçilmesinde medyayla işbirliği;  insan hakları, hukuk düzeni, demokrasi, cinsiyet, gençlik ve parlamenter işbirliği; kültürel alışverişi güçlendirmek için kültürel miras, edebiyat, müzik ve görsel-işitsel alanda işbirliğine gidilmesine yönelik çalışmaların desteklenmesi” kararlaştırıldı. </a:t>
            </a:r>
            <a:endParaRPr lang="tr-TR" sz="2000" dirty="0">
              <a:latin typeface="+mj-lt"/>
              <a:ea typeface="Times New Roman"/>
              <a:cs typeface="Times New Roman"/>
            </a:endParaRPr>
          </a:p>
          <a:p>
            <a:pPr algn="just">
              <a:lnSpc>
                <a:spcPct val="150000"/>
              </a:lnSpc>
              <a:spcAft>
                <a:spcPts val="1000"/>
              </a:spcAft>
            </a:pPr>
            <a:r>
              <a:rPr lang="tr-TR" sz="2000" dirty="0" smtClean="0">
                <a:solidFill>
                  <a:srgbClr val="000000"/>
                </a:solidFill>
                <a:effectLst/>
                <a:latin typeface="+mj-lt"/>
                <a:ea typeface="Times New Roman"/>
                <a:cs typeface="Times New Roman"/>
              </a:rPr>
              <a:t>25-26 Eylül 1996 Rodos’ta yapılan “Avrupa-Akdeniz Kültürel Mirası Bölgesel Koruma ve Gelişme Programı Kültür Bakanları </a:t>
            </a:r>
            <a:r>
              <a:rPr lang="tr-TR" sz="2000" dirty="0" err="1" smtClean="0">
                <a:solidFill>
                  <a:srgbClr val="000000"/>
                </a:solidFill>
                <a:effectLst/>
                <a:latin typeface="+mj-lt"/>
                <a:ea typeface="Times New Roman"/>
                <a:cs typeface="Times New Roman"/>
              </a:rPr>
              <a:t>Konferansı”nda</a:t>
            </a:r>
            <a:r>
              <a:rPr lang="tr-TR" sz="2000" dirty="0" smtClean="0">
                <a:solidFill>
                  <a:srgbClr val="000000"/>
                </a:solidFill>
                <a:effectLst/>
                <a:latin typeface="+mj-lt"/>
                <a:ea typeface="Times New Roman"/>
                <a:cs typeface="Times New Roman"/>
              </a:rPr>
              <a:t>   Avrupa-Akdeniz Ortaklığı'nın öne çıkarılması, kültürel miras konusundaki eylemlerin desteklenmesi; gelecekte halkların, özellikle de gençlerin değişimi projelerine öncelikle yer verilmesi” karara bağlandı.</a:t>
            </a:r>
            <a:endParaRPr lang="tr-TR" sz="2000" dirty="0">
              <a:latin typeface="+mj-lt"/>
              <a:ea typeface="Times New Roman"/>
              <a:cs typeface="Times New Roman"/>
            </a:endParaRPr>
          </a:p>
        </p:txBody>
      </p:sp>
    </p:spTree>
    <p:extLst>
      <p:ext uri="{BB962C8B-B14F-4D97-AF65-F5344CB8AC3E}">
        <p14:creationId xmlns:p14="http://schemas.microsoft.com/office/powerpoint/2010/main" xmlns="" val="41737729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66529" y="692696"/>
            <a:ext cx="8208912" cy="5251181"/>
          </a:xfrm>
          <a:prstGeom prst="rect">
            <a:avLst/>
          </a:prstGeom>
        </p:spPr>
        <p:txBody>
          <a:bodyPr wrap="square">
            <a:spAutoFit/>
          </a:bodyPr>
          <a:lstStyle/>
          <a:p>
            <a:pPr algn="just">
              <a:lnSpc>
                <a:spcPct val="150000"/>
              </a:lnSpc>
              <a:spcAft>
                <a:spcPts val="1000"/>
              </a:spcAft>
            </a:pPr>
            <a:r>
              <a:rPr lang="tr-TR" sz="2000" dirty="0" smtClean="0">
                <a:solidFill>
                  <a:srgbClr val="000000"/>
                </a:solidFill>
                <a:effectLst/>
                <a:latin typeface="+mj-lt"/>
                <a:ea typeface="Times New Roman"/>
                <a:cs typeface="Times New Roman"/>
              </a:rPr>
              <a:t>15-16 Nisan 1997'de Malta'da yapılan ve 27 Avrupa-Akdeniz Ortağının katıldığı Konferans'ta “Akdeniz'in ortak bir barış ve istikrar alanı olması hedefi” ortaya koyuldu. Bu çerçevede;</a:t>
            </a:r>
            <a:endParaRPr lang="tr-TR" sz="2000" dirty="0">
              <a:latin typeface="+mj-lt"/>
              <a:ea typeface="Times New Roman"/>
              <a:cs typeface="Times New Roman"/>
            </a:endParaRPr>
          </a:p>
          <a:p>
            <a:pPr algn="just">
              <a:lnSpc>
                <a:spcPct val="150000"/>
              </a:lnSpc>
              <a:spcAft>
                <a:spcPts val="1000"/>
              </a:spcAft>
            </a:pPr>
            <a:r>
              <a:rPr lang="tr-TR" sz="2000" b="1" dirty="0" smtClean="0">
                <a:solidFill>
                  <a:srgbClr val="000000"/>
                </a:solidFill>
                <a:effectLst/>
                <a:latin typeface="+mj-lt"/>
                <a:ea typeface="Times New Roman"/>
                <a:cs typeface="Tahoma"/>
                <a:sym typeface="Wingdings 3"/>
              </a:rPr>
              <a:t></a:t>
            </a:r>
            <a:r>
              <a:rPr lang="tr-TR" sz="2000" dirty="0" smtClean="0">
                <a:solidFill>
                  <a:srgbClr val="000000"/>
                </a:solidFill>
                <a:effectLst/>
                <a:latin typeface="+mj-lt"/>
                <a:ea typeface="Times New Roman"/>
                <a:cs typeface="Times New Roman"/>
              </a:rPr>
              <a:t>Demokrasi, önleyici diplomasi, güvenlik ve güven artırıcı tedbirler, silahsızlanma, terörizm ve örgütlü suç konularına yönelik eylem planı yapıldı. </a:t>
            </a:r>
            <a:br>
              <a:rPr lang="tr-TR" sz="2000" dirty="0" smtClean="0">
                <a:solidFill>
                  <a:srgbClr val="000000"/>
                </a:solidFill>
                <a:effectLst/>
                <a:latin typeface="+mj-lt"/>
                <a:ea typeface="Times New Roman"/>
                <a:cs typeface="Times New Roman"/>
              </a:rPr>
            </a:br>
            <a:r>
              <a:rPr lang="tr-TR" sz="2000" dirty="0" smtClean="0">
                <a:solidFill>
                  <a:srgbClr val="000000"/>
                </a:solidFill>
                <a:effectLst/>
                <a:latin typeface="+mj-lt"/>
                <a:ea typeface="Times New Roman"/>
                <a:cs typeface="Times New Roman"/>
              </a:rPr>
              <a:t/>
            </a:r>
            <a:br>
              <a:rPr lang="tr-TR" sz="2000" dirty="0" smtClean="0">
                <a:solidFill>
                  <a:srgbClr val="000000"/>
                </a:solidFill>
                <a:effectLst/>
                <a:latin typeface="+mj-lt"/>
                <a:ea typeface="Times New Roman"/>
                <a:cs typeface="Times New Roman"/>
              </a:rPr>
            </a:br>
            <a:r>
              <a:rPr lang="tr-TR" sz="2000" b="1" dirty="0" smtClean="0">
                <a:solidFill>
                  <a:srgbClr val="000000"/>
                </a:solidFill>
                <a:effectLst/>
                <a:latin typeface="+mj-lt"/>
                <a:ea typeface="Times New Roman"/>
                <a:cs typeface="Tahoma"/>
                <a:sym typeface="Wingdings 3"/>
              </a:rPr>
              <a:t></a:t>
            </a:r>
            <a:r>
              <a:rPr lang="tr-TR" sz="2000" dirty="0" smtClean="0">
                <a:solidFill>
                  <a:srgbClr val="000000"/>
                </a:solidFill>
                <a:effectLst/>
                <a:latin typeface="+mj-lt"/>
                <a:ea typeface="Times New Roman"/>
                <a:cs typeface="Times New Roman"/>
              </a:rPr>
              <a:t>Siyasi ve güvenlik yazışmaları ağı ve, dış politika enstitüleri ağı da dahil olmak üzere, bir dizi güven artırıcı tedbir alınması onaylandı. </a:t>
            </a:r>
            <a:br>
              <a:rPr lang="tr-TR" sz="2000" dirty="0" smtClean="0">
                <a:solidFill>
                  <a:srgbClr val="000000"/>
                </a:solidFill>
                <a:effectLst/>
                <a:latin typeface="+mj-lt"/>
                <a:ea typeface="Times New Roman"/>
                <a:cs typeface="Times New Roman"/>
              </a:rPr>
            </a:br>
            <a:r>
              <a:rPr lang="tr-TR" sz="2000" dirty="0" smtClean="0">
                <a:solidFill>
                  <a:srgbClr val="000000"/>
                </a:solidFill>
                <a:effectLst/>
                <a:latin typeface="+mj-lt"/>
                <a:ea typeface="Times New Roman"/>
                <a:cs typeface="Times New Roman"/>
              </a:rPr>
              <a:t/>
            </a:r>
            <a:br>
              <a:rPr lang="tr-TR" sz="2000" dirty="0" smtClean="0">
                <a:solidFill>
                  <a:srgbClr val="000000"/>
                </a:solidFill>
                <a:effectLst/>
                <a:latin typeface="+mj-lt"/>
                <a:ea typeface="Times New Roman"/>
                <a:cs typeface="Times New Roman"/>
              </a:rPr>
            </a:br>
            <a:r>
              <a:rPr lang="tr-TR" sz="2000" b="1" dirty="0" smtClean="0">
                <a:solidFill>
                  <a:srgbClr val="000000"/>
                </a:solidFill>
                <a:effectLst/>
                <a:latin typeface="+mj-lt"/>
                <a:ea typeface="Times New Roman"/>
                <a:cs typeface="Tahoma"/>
                <a:sym typeface="Wingdings 3"/>
              </a:rPr>
              <a:t></a:t>
            </a:r>
            <a:r>
              <a:rPr lang="tr-TR" sz="2000" dirty="0" smtClean="0">
                <a:solidFill>
                  <a:srgbClr val="000000"/>
                </a:solidFill>
                <a:effectLst/>
                <a:latin typeface="+mj-lt"/>
                <a:ea typeface="Times New Roman"/>
                <a:cs typeface="Times New Roman"/>
              </a:rPr>
              <a:t>Güvenliği sağlayacak mekanizmaların kurumsallaştırılması için Barış ve Güvenlik Şartı hazırlık çalışmaları başlatıldı.</a:t>
            </a:r>
            <a:endParaRPr lang="tr-TR" sz="2000" dirty="0">
              <a:latin typeface="+mj-lt"/>
              <a:ea typeface="Times New Roman"/>
              <a:cs typeface="Times New Roman"/>
            </a:endParaRPr>
          </a:p>
        </p:txBody>
      </p:sp>
    </p:spTree>
    <p:extLst>
      <p:ext uri="{BB962C8B-B14F-4D97-AF65-F5344CB8AC3E}">
        <p14:creationId xmlns:p14="http://schemas.microsoft.com/office/powerpoint/2010/main" xmlns="" val="8690628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45231" y="1196752"/>
            <a:ext cx="8280920" cy="4467057"/>
          </a:xfrm>
          <a:prstGeom prst="rect">
            <a:avLst/>
          </a:prstGeom>
        </p:spPr>
        <p:txBody>
          <a:bodyPr wrap="square">
            <a:spAutoFit/>
          </a:bodyPr>
          <a:lstStyle/>
          <a:p>
            <a:pPr marR="201930" algn="just">
              <a:lnSpc>
                <a:spcPct val="150000"/>
              </a:lnSpc>
              <a:spcAft>
                <a:spcPts val="1000"/>
              </a:spcAft>
            </a:pPr>
            <a:r>
              <a:rPr lang="tr-TR" sz="2400" dirty="0" smtClean="0">
                <a:solidFill>
                  <a:srgbClr val="000000"/>
                </a:solidFill>
                <a:effectLst/>
                <a:latin typeface="+mj-lt"/>
                <a:ea typeface="Times New Roman"/>
                <a:cs typeface="Times New Roman"/>
              </a:rPr>
              <a:t>Çalışmalarını bu çerçevede yürüten Ortaklık, mikro ölçekte başarılı uygulamalar gerçekleştirildi ise de, Ortaklığın kurumsal yapılanması oldukça esnekti ve makro ölçekte serbest ticaret anlaşmaları (STA) üzerinde yoğunlaşmıştı. Türkiye, Cezayir dışında diğer ülkelerle STA anlaşması yaptı. AB ise Suriye dışında diğer ülkelerle anlaşmaya vardı. Tüm bu olumlu gelişmelere karşın, Avrupa İçin Birlik (</a:t>
            </a:r>
            <a:r>
              <a:rPr lang="tr-TR" sz="2400" dirty="0" err="1" smtClean="0">
                <a:solidFill>
                  <a:srgbClr val="000000"/>
                </a:solidFill>
                <a:effectLst/>
                <a:latin typeface="+mj-lt"/>
                <a:ea typeface="Times New Roman"/>
                <a:cs typeface="Times New Roman"/>
              </a:rPr>
              <a:t>AiB</a:t>
            </a:r>
            <a:r>
              <a:rPr lang="tr-TR" sz="2400" dirty="0" smtClean="0">
                <a:solidFill>
                  <a:srgbClr val="000000"/>
                </a:solidFill>
                <a:effectLst/>
                <a:latin typeface="+mj-lt"/>
                <a:ea typeface="Times New Roman"/>
                <a:cs typeface="Times New Roman"/>
              </a:rPr>
              <a:t>) şemsiyesi altında serbest ticaret alanı oluşturulması sağlanamadı.  </a:t>
            </a:r>
            <a:endParaRPr lang="tr-TR" sz="2400" dirty="0">
              <a:latin typeface="+mj-lt"/>
              <a:ea typeface="Times New Roman"/>
              <a:cs typeface="Times New Roman"/>
            </a:endParaRPr>
          </a:p>
        </p:txBody>
      </p:sp>
    </p:spTree>
    <p:extLst>
      <p:ext uri="{BB962C8B-B14F-4D97-AF65-F5344CB8AC3E}">
        <p14:creationId xmlns:p14="http://schemas.microsoft.com/office/powerpoint/2010/main" xmlns="" val="36834216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xmlns="" val="3416290570"/>
              </p:ext>
            </p:extLst>
          </p:nvPr>
        </p:nvGraphicFramePr>
        <p:xfrm>
          <a:off x="539552" y="1196752"/>
          <a:ext cx="8352928" cy="5976663"/>
        </p:xfrm>
        <a:graphic>
          <a:graphicData uri="http://schemas.openxmlformats.org/drawingml/2006/table">
            <a:tbl>
              <a:tblPr firstRow="1" firstCol="1" bandRow="1"/>
              <a:tblGrid>
                <a:gridCol w="1603036"/>
                <a:gridCol w="2452948"/>
                <a:gridCol w="2693908"/>
                <a:gridCol w="1603036"/>
              </a:tblGrid>
              <a:tr h="397225">
                <a:tc>
                  <a:txBody>
                    <a:bodyPr/>
                    <a:lstStyle/>
                    <a:p>
                      <a:pPr>
                        <a:lnSpc>
                          <a:spcPct val="115000"/>
                        </a:lnSpc>
                        <a:spcBef>
                          <a:spcPts val="1200"/>
                        </a:spcBef>
                        <a:spcAft>
                          <a:spcPts val="1200"/>
                        </a:spcAft>
                      </a:pPr>
                      <a:r>
                        <a:rPr lang="tr-TR" sz="850" b="1">
                          <a:solidFill>
                            <a:srgbClr val="444444"/>
                          </a:solidFill>
                          <a:effectLst/>
                          <a:latin typeface="Verdana"/>
                          <a:ea typeface="Times New Roman"/>
                          <a:cs typeface="Times New Roman"/>
                        </a:rPr>
                        <a:t>Ülke </a:t>
                      </a:r>
                      <a:endParaRPr lang="tr-TR" sz="1100">
                        <a:solidFill>
                          <a:srgbClr val="943634"/>
                        </a:solidFill>
                        <a:effectLst/>
                        <a:latin typeface="Calibri"/>
                        <a:ea typeface="Times New Roman"/>
                        <a:cs typeface="Times New Roman"/>
                      </a:endParaRPr>
                    </a:p>
                  </a:txBody>
                  <a:tcPr marL="68580" marR="68580" marT="0" marB="0">
                    <a:lnL>
                      <a:noFill/>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a:lnSpc>
                          <a:spcPct val="115000"/>
                        </a:lnSpc>
                        <a:spcBef>
                          <a:spcPts val="1200"/>
                        </a:spcBef>
                        <a:spcAft>
                          <a:spcPts val="1200"/>
                        </a:spcAft>
                      </a:pPr>
                      <a:r>
                        <a:rPr lang="tr-TR" sz="850" b="1">
                          <a:solidFill>
                            <a:srgbClr val="444444"/>
                          </a:solidFill>
                          <a:effectLst/>
                          <a:latin typeface="Verdana"/>
                          <a:ea typeface="Times New Roman"/>
                          <a:cs typeface="Times New Roman"/>
                        </a:rPr>
                        <a:t>Durum</a:t>
                      </a:r>
                      <a:endParaRPr lang="tr-TR" sz="1100">
                        <a:solidFill>
                          <a:srgbClr val="943634"/>
                        </a:solidFill>
                        <a:effectLst/>
                        <a:latin typeface="Calibri"/>
                        <a:ea typeface="Times New Roman"/>
                        <a:cs typeface="Times New Roman"/>
                      </a:endParaRPr>
                    </a:p>
                  </a:txBody>
                  <a:tcPr marL="68580" marR="68580" marT="0" marB="0">
                    <a:lnL>
                      <a:noFill/>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a:lnSpc>
                          <a:spcPct val="115000"/>
                        </a:lnSpc>
                        <a:spcBef>
                          <a:spcPts val="1200"/>
                        </a:spcBef>
                        <a:spcAft>
                          <a:spcPts val="1200"/>
                        </a:spcAft>
                      </a:pPr>
                      <a:r>
                        <a:rPr lang="tr-TR" sz="850" b="1">
                          <a:solidFill>
                            <a:srgbClr val="444444"/>
                          </a:solidFill>
                          <a:effectLst/>
                          <a:latin typeface="Verdana"/>
                          <a:ea typeface="Times New Roman"/>
                          <a:cs typeface="Times New Roman"/>
                        </a:rPr>
                        <a:t>İmza Tarihi</a:t>
                      </a:r>
                      <a:endParaRPr lang="tr-TR" sz="1100">
                        <a:solidFill>
                          <a:srgbClr val="943634"/>
                        </a:solidFill>
                        <a:effectLst/>
                        <a:latin typeface="Calibri"/>
                        <a:ea typeface="Times New Roman"/>
                        <a:cs typeface="Times New Roman"/>
                      </a:endParaRPr>
                    </a:p>
                  </a:txBody>
                  <a:tcPr marL="68580" marR="68580" marT="0" marB="0">
                    <a:lnL>
                      <a:noFill/>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a:lnSpc>
                          <a:spcPct val="115000"/>
                        </a:lnSpc>
                        <a:spcBef>
                          <a:spcPts val="1200"/>
                        </a:spcBef>
                        <a:spcAft>
                          <a:spcPts val="1200"/>
                        </a:spcAft>
                      </a:pPr>
                      <a:r>
                        <a:rPr lang="tr-TR" sz="850" b="1">
                          <a:solidFill>
                            <a:srgbClr val="444444"/>
                          </a:solidFill>
                          <a:effectLst/>
                          <a:latin typeface="Verdana"/>
                          <a:ea typeface="Times New Roman"/>
                          <a:cs typeface="Times New Roman"/>
                        </a:rPr>
                        <a:t>Katılım Tarihi</a:t>
                      </a:r>
                      <a:endParaRPr lang="tr-TR" sz="1100">
                        <a:solidFill>
                          <a:srgbClr val="943634"/>
                        </a:solidFill>
                        <a:effectLst/>
                        <a:latin typeface="Calibri"/>
                        <a:ea typeface="Times New Roman"/>
                        <a:cs typeface="Times New Roman"/>
                      </a:endParaRPr>
                    </a:p>
                  </a:txBody>
                  <a:tcPr marL="68580" marR="68580" marT="0" marB="0">
                    <a:lnL>
                      <a:noFill/>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r>
              <a:tr h="397225">
                <a:tc>
                  <a:txBody>
                    <a:bodyPr/>
                    <a:lstStyle/>
                    <a:p>
                      <a:pPr>
                        <a:lnSpc>
                          <a:spcPct val="115000"/>
                        </a:lnSpc>
                        <a:spcBef>
                          <a:spcPts val="1200"/>
                        </a:spcBef>
                        <a:spcAft>
                          <a:spcPts val="1200"/>
                        </a:spcAft>
                      </a:pPr>
                      <a:r>
                        <a:rPr lang="tr-TR" sz="850" b="1">
                          <a:solidFill>
                            <a:srgbClr val="444444"/>
                          </a:solidFill>
                          <a:effectLst/>
                          <a:latin typeface="Verdana"/>
                          <a:ea typeface="Times New Roman"/>
                          <a:cs typeface="Times New Roman"/>
                        </a:rPr>
                        <a:t>Cezayir</a:t>
                      </a:r>
                      <a:endParaRPr lang="tr-TR" sz="1100">
                        <a:solidFill>
                          <a:srgbClr val="943634"/>
                        </a:solidFill>
                        <a:effectLst/>
                        <a:latin typeface="Calibri"/>
                        <a:ea typeface="Times New Roman"/>
                        <a:cs typeface="Times New Roman"/>
                      </a:endParaRPr>
                    </a:p>
                  </a:txBody>
                  <a:tcPr marL="68580" marR="68580" marT="0" marB="0">
                    <a:lnL>
                      <a:noFill/>
                    </a:lnL>
                    <a:lnR>
                      <a:noFill/>
                    </a:lnR>
                    <a:lnT w="12700" cap="flat" cmpd="sng" algn="ctr">
                      <a:solidFill>
                        <a:srgbClr val="C0504D"/>
                      </a:solidFill>
                      <a:prstDash val="solid"/>
                      <a:round/>
                      <a:headEnd type="none" w="med" len="med"/>
                      <a:tailEnd type="none" w="med" len="med"/>
                    </a:lnT>
                    <a:lnB>
                      <a:noFill/>
                    </a:lnB>
                    <a:solidFill>
                      <a:srgbClr val="EFD3D2"/>
                    </a:solidFill>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İmzalandı</a:t>
                      </a:r>
                      <a:endParaRPr lang="tr-TR" sz="1100">
                        <a:solidFill>
                          <a:srgbClr val="943634"/>
                        </a:solidFill>
                        <a:effectLst/>
                        <a:latin typeface="Calibri"/>
                        <a:ea typeface="Times New Roman"/>
                        <a:cs typeface="Times New Roman"/>
                      </a:endParaRPr>
                    </a:p>
                  </a:txBody>
                  <a:tcPr marL="68580" marR="68580" marT="0" marB="0">
                    <a:lnL>
                      <a:noFill/>
                    </a:lnL>
                    <a:lnR>
                      <a:noFill/>
                    </a:lnR>
                    <a:lnT w="12700" cap="flat" cmpd="sng" algn="ctr">
                      <a:solidFill>
                        <a:srgbClr val="C0504D"/>
                      </a:solidFill>
                      <a:prstDash val="solid"/>
                      <a:round/>
                      <a:headEnd type="none" w="med" len="med"/>
                      <a:tailEnd type="none" w="med" len="med"/>
                    </a:lnT>
                    <a:lnB>
                      <a:noFill/>
                    </a:lnB>
                    <a:solidFill>
                      <a:srgbClr val="EFD3D2"/>
                    </a:solidFill>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Nisan 2002</a:t>
                      </a:r>
                      <a:endParaRPr lang="tr-TR" sz="1100">
                        <a:solidFill>
                          <a:srgbClr val="943634"/>
                        </a:solidFill>
                        <a:effectLst/>
                        <a:latin typeface="Calibri"/>
                        <a:ea typeface="Times New Roman"/>
                        <a:cs typeface="Times New Roman"/>
                      </a:endParaRPr>
                    </a:p>
                  </a:txBody>
                  <a:tcPr marL="68580" marR="68580" marT="0" marB="0">
                    <a:lnL>
                      <a:noFill/>
                    </a:lnL>
                    <a:lnR>
                      <a:noFill/>
                    </a:lnR>
                    <a:lnT w="12700" cap="flat" cmpd="sng" algn="ctr">
                      <a:solidFill>
                        <a:srgbClr val="C0504D"/>
                      </a:solidFill>
                      <a:prstDash val="solid"/>
                      <a:round/>
                      <a:headEnd type="none" w="med" len="med"/>
                      <a:tailEnd type="none" w="med" len="med"/>
                    </a:lnT>
                    <a:lnB>
                      <a:noFill/>
                    </a:lnB>
                    <a:solidFill>
                      <a:srgbClr val="EFD3D2"/>
                    </a:solidFill>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Eylül 2005</a:t>
                      </a:r>
                      <a:endParaRPr lang="tr-TR" sz="1100">
                        <a:solidFill>
                          <a:srgbClr val="943634"/>
                        </a:solidFill>
                        <a:effectLst/>
                        <a:latin typeface="Calibri"/>
                        <a:ea typeface="Times New Roman"/>
                        <a:cs typeface="Times New Roman"/>
                      </a:endParaRPr>
                    </a:p>
                  </a:txBody>
                  <a:tcPr marL="68580" marR="68580" marT="0" marB="0">
                    <a:lnL>
                      <a:noFill/>
                    </a:lnL>
                    <a:lnR>
                      <a:noFill/>
                    </a:lnR>
                    <a:lnT w="12700" cap="flat" cmpd="sng" algn="ctr">
                      <a:solidFill>
                        <a:srgbClr val="C0504D"/>
                      </a:solidFill>
                      <a:prstDash val="solid"/>
                      <a:round/>
                      <a:headEnd type="none" w="med" len="med"/>
                      <a:tailEnd type="none" w="med" len="med"/>
                    </a:lnT>
                    <a:lnB>
                      <a:noFill/>
                    </a:lnB>
                    <a:solidFill>
                      <a:srgbClr val="EFD3D2"/>
                    </a:solidFill>
                  </a:tcPr>
                </a:tc>
              </a:tr>
              <a:tr h="397225">
                <a:tc>
                  <a:txBody>
                    <a:bodyPr/>
                    <a:lstStyle/>
                    <a:p>
                      <a:pPr>
                        <a:lnSpc>
                          <a:spcPct val="115000"/>
                        </a:lnSpc>
                        <a:spcBef>
                          <a:spcPts val="1200"/>
                        </a:spcBef>
                        <a:spcAft>
                          <a:spcPts val="1200"/>
                        </a:spcAft>
                      </a:pPr>
                      <a:r>
                        <a:rPr lang="tr-TR" sz="850" b="1" u="sng">
                          <a:solidFill>
                            <a:srgbClr val="551A8B"/>
                          </a:solidFill>
                          <a:effectLst/>
                          <a:latin typeface="Verdana"/>
                          <a:ea typeface="Times New Roman"/>
                          <a:cs typeface="Times New Roman"/>
                          <a:hlinkClick r:id="rId2"/>
                        </a:rPr>
                        <a:t>Mısır</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İmzalandı </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Haziran 2001</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Haziran 2004</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tcPr>
                </a:tc>
              </a:tr>
              <a:tr h="397225">
                <a:tc>
                  <a:txBody>
                    <a:bodyPr/>
                    <a:lstStyle/>
                    <a:p>
                      <a:pPr>
                        <a:lnSpc>
                          <a:spcPct val="115000"/>
                        </a:lnSpc>
                        <a:spcBef>
                          <a:spcPts val="1200"/>
                        </a:spcBef>
                        <a:spcAft>
                          <a:spcPts val="1200"/>
                        </a:spcAft>
                      </a:pPr>
                      <a:r>
                        <a:rPr lang="tr-TR" sz="850" b="1" u="sng">
                          <a:solidFill>
                            <a:srgbClr val="551A8B"/>
                          </a:solidFill>
                          <a:effectLst/>
                          <a:latin typeface="Verdana"/>
                          <a:ea typeface="Times New Roman"/>
                          <a:cs typeface="Times New Roman"/>
                          <a:hlinkClick r:id="rId3"/>
                        </a:rPr>
                        <a:t>İsrail</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İmzalandı </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Kasım 1995</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Haziran 2000</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r>
              <a:tr h="397225">
                <a:tc>
                  <a:txBody>
                    <a:bodyPr/>
                    <a:lstStyle/>
                    <a:p>
                      <a:pPr>
                        <a:lnSpc>
                          <a:spcPct val="115000"/>
                        </a:lnSpc>
                        <a:spcBef>
                          <a:spcPts val="1200"/>
                        </a:spcBef>
                        <a:spcAft>
                          <a:spcPts val="1200"/>
                        </a:spcAft>
                      </a:pPr>
                      <a:r>
                        <a:rPr lang="tr-TR" sz="850" b="1">
                          <a:solidFill>
                            <a:srgbClr val="444444"/>
                          </a:solidFill>
                          <a:effectLst/>
                          <a:latin typeface="Verdana"/>
                          <a:ea typeface="Times New Roman"/>
                          <a:cs typeface="Times New Roman"/>
                        </a:rPr>
                        <a:t>Ürdün</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İmzalandı </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Kasım 1997</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Mayıs 2002</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tcPr>
                </a:tc>
              </a:tr>
              <a:tr h="397225">
                <a:tc>
                  <a:txBody>
                    <a:bodyPr/>
                    <a:lstStyle/>
                    <a:p>
                      <a:pPr>
                        <a:lnSpc>
                          <a:spcPct val="115000"/>
                        </a:lnSpc>
                        <a:spcBef>
                          <a:spcPts val="1200"/>
                        </a:spcBef>
                        <a:spcAft>
                          <a:spcPts val="1200"/>
                        </a:spcAft>
                      </a:pPr>
                      <a:r>
                        <a:rPr lang="tr-TR" sz="850" b="1" u="sng">
                          <a:solidFill>
                            <a:srgbClr val="551A8B"/>
                          </a:solidFill>
                          <a:effectLst/>
                          <a:latin typeface="Verdana"/>
                          <a:ea typeface="Times New Roman"/>
                          <a:cs typeface="Times New Roman"/>
                          <a:hlinkClick r:id="rId4"/>
                        </a:rPr>
                        <a:t>L</a:t>
                      </a:r>
                      <a:r>
                        <a:rPr lang="tr-TR" sz="850" b="1">
                          <a:solidFill>
                            <a:srgbClr val="444444"/>
                          </a:solidFill>
                          <a:effectLst/>
                          <a:latin typeface="Verdana"/>
                          <a:ea typeface="Times New Roman"/>
                          <a:cs typeface="Times New Roman"/>
                        </a:rPr>
                        <a:t>übnan</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İmzalandı </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Haziran  2002</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Nisan 2006</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r>
              <a:tr h="397225">
                <a:tc>
                  <a:txBody>
                    <a:bodyPr/>
                    <a:lstStyle/>
                    <a:p>
                      <a:pPr>
                        <a:lnSpc>
                          <a:spcPct val="115000"/>
                        </a:lnSpc>
                        <a:spcBef>
                          <a:spcPts val="1200"/>
                        </a:spcBef>
                        <a:spcAft>
                          <a:spcPts val="1200"/>
                        </a:spcAft>
                      </a:pPr>
                      <a:r>
                        <a:rPr lang="tr-TR" sz="850" b="1">
                          <a:solidFill>
                            <a:srgbClr val="444444"/>
                          </a:solidFill>
                          <a:effectLst/>
                          <a:latin typeface="Verdana"/>
                          <a:ea typeface="Times New Roman"/>
                          <a:cs typeface="Times New Roman"/>
                        </a:rPr>
                        <a:t>Fas</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İmzalandı </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Şubat 1996</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Mart 2000</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tcPr>
                </a:tc>
              </a:tr>
              <a:tr h="397225">
                <a:tc>
                  <a:txBody>
                    <a:bodyPr/>
                    <a:lstStyle/>
                    <a:p>
                      <a:pPr>
                        <a:lnSpc>
                          <a:spcPct val="115000"/>
                        </a:lnSpc>
                        <a:spcBef>
                          <a:spcPts val="1200"/>
                        </a:spcBef>
                        <a:spcAft>
                          <a:spcPts val="1200"/>
                        </a:spcAft>
                      </a:pPr>
                      <a:r>
                        <a:rPr lang="tr-TR" sz="850" b="1">
                          <a:solidFill>
                            <a:srgbClr val="444444"/>
                          </a:solidFill>
                          <a:effectLst/>
                          <a:latin typeface="Verdana"/>
                          <a:ea typeface="Times New Roman"/>
                          <a:cs typeface="Times New Roman"/>
                        </a:rPr>
                        <a:t>Filistin</a:t>
                      </a:r>
                      <a:r>
                        <a:rPr lang="tr-TR" sz="850" b="1" u="sng">
                          <a:solidFill>
                            <a:srgbClr val="551A8B"/>
                          </a:solidFill>
                          <a:effectLst/>
                          <a:latin typeface="Verdana"/>
                          <a:ea typeface="Times New Roman"/>
                          <a:cs typeface="Times New Roman"/>
                          <a:hlinkClick r:id="rId5"/>
                        </a:rPr>
                        <a:t>  </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İmzalandı </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Şubat 1997</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Temmuz 1997</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r>
              <a:tr h="794451">
                <a:tc>
                  <a:txBody>
                    <a:bodyPr/>
                    <a:lstStyle/>
                    <a:p>
                      <a:pPr>
                        <a:lnSpc>
                          <a:spcPct val="115000"/>
                        </a:lnSpc>
                        <a:spcBef>
                          <a:spcPts val="1200"/>
                        </a:spcBef>
                        <a:spcAft>
                          <a:spcPts val="1200"/>
                        </a:spcAft>
                      </a:pPr>
                      <a:r>
                        <a:rPr lang="tr-TR" sz="850" b="1" u="sng">
                          <a:solidFill>
                            <a:srgbClr val="551A8B"/>
                          </a:solidFill>
                          <a:effectLst/>
                          <a:latin typeface="Verdana"/>
                          <a:ea typeface="Times New Roman"/>
                          <a:cs typeface="Times New Roman"/>
                          <a:hlinkClick r:id="rId6"/>
                        </a:rPr>
                        <a:t>S</a:t>
                      </a:r>
                      <a:r>
                        <a:rPr lang="tr-TR" sz="850" b="1">
                          <a:solidFill>
                            <a:srgbClr val="444444"/>
                          </a:solidFill>
                          <a:effectLst/>
                          <a:latin typeface="Verdana"/>
                          <a:ea typeface="Times New Roman"/>
                          <a:cs typeface="Times New Roman"/>
                        </a:rPr>
                        <a:t>uriye</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Parafe Edildi (Aralık 2008)</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 Askıda</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 </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tcPr>
                </a:tc>
              </a:tr>
              <a:tr h="397225">
                <a:tc>
                  <a:txBody>
                    <a:bodyPr/>
                    <a:lstStyle/>
                    <a:p>
                      <a:pPr>
                        <a:lnSpc>
                          <a:spcPct val="115000"/>
                        </a:lnSpc>
                        <a:spcBef>
                          <a:spcPts val="1200"/>
                        </a:spcBef>
                        <a:spcAft>
                          <a:spcPts val="1200"/>
                        </a:spcAft>
                      </a:pPr>
                      <a:r>
                        <a:rPr lang="tr-TR" sz="850" b="1" u="sng">
                          <a:solidFill>
                            <a:srgbClr val="551A8B"/>
                          </a:solidFill>
                          <a:effectLst/>
                          <a:latin typeface="Verdana"/>
                          <a:ea typeface="Times New Roman"/>
                          <a:cs typeface="Times New Roman"/>
                          <a:hlinkClick r:id="rId7"/>
                        </a:rPr>
                        <a:t>Tunus</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İmzalandı </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Temmuz 1995</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Mart 1998</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r>
              <a:tr h="1607187">
                <a:tc>
                  <a:txBody>
                    <a:bodyPr/>
                    <a:lstStyle/>
                    <a:p>
                      <a:pPr>
                        <a:lnSpc>
                          <a:spcPct val="115000"/>
                        </a:lnSpc>
                        <a:spcBef>
                          <a:spcPts val="1200"/>
                        </a:spcBef>
                        <a:spcAft>
                          <a:spcPts val="1200"/>
                        </a:spcAft>
                      </a:pPr>
                      <a:r>
                        <a:rPr lang="tr-TR" sz="850" b="1" u="sng">
                          <a:solidFill>
                            <a:srgbClr val="551A8B"/>
                          </a:solidFill>
                          <a:effectLst/>
                          <a:latin typeface="Verdana"/>
                          <a:ea typeface="Times New Roman"/>
                          <a:cs typeface="Times New Roman"/>
                          <a:hlinkClick r:id="rId8"/>
                        </a:rPr>
                        <a:t>Türkiye</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w="12700" cap="flat" cmpd="sng" algn="ctr">
                      <a:solidFill>
                        <a:srgbClr val="C0504D"/>
                      </a:solidFill>
                      <a:prstDash val="solid"/>
                      <a:round/>
                      <a:headEnd type="none" w="med" len="med"/>
                      <a:tailEnd type="none" w="med" len="med"/>
                    </a:lnB>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Gümrük Birliği </a:t>
                      </a:r>
                      <a:endParaRPr lang="tr-TR" sz="1100">
                        <a:solidFill>
                          <a:srgbClr val="943634"/>
                        </a:solidFill>
                        <a:effectLst/>
                        <a:latin typeface="Calibri"/>
                        <a:ea typeface="Times New Roman"/>
                        <a:cs typeface="Times New Roman"/>
                      </a:endParaRPr>
                    </a:p>
                    <a:p>
                      <a:pPr>
                        <a:lnSpc>
                          <a:spcPct val="115000"/>
                        </a:lnSpc>
                        <a:spcBef>
                          <a:spcPts val="1200"/>
                        </a:spcBef>
                        <a:spcAft>
                          <a:spcPts val="1200"/>
                        </a:spcAft>
                      </a:pPr>
                      <a:r>
                        <a:rPr lang="tr-TR" sz="850">
                          <a:solidFill>
                            <a:srgbClr val="444444"/>
                          </a:solidFill>
                          <a:effectLst/>
                          <a:latin typeface="Verdana"/>
                          <a:ea typeface="Times New Roman"/>
                          <a:cs typeface="Times New Roman"/>
                        </a:rPr>
                        <a:t>Ocak-1996</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w="12700" cap="flat" cmpd="sng" algn="ctr">
                      <a:solidFill>
                        <a:srgbClr val="C0504D"/>
                      </a:solidFill>
                      <a:prstDash val="solid"/>
                      <a:round/>
                      <a:headEnd type="none" w="med" len="med"/>
                      <a:tailEnd type="none" w="med" len="med"/>
                    </a:lnB>
                  </a:tcPr>
                </a:tc>
                <a:tc>
                  <a:txBody>
                    <a:bodyPr/>
                    <a:lstStyle/>
                    <a:p>
                      <a:pPr>
                        <a:lnSpc>
                          <a:spcPct val="115000"/>
                        </a:lnSpc>
                        <a:spcBef>
                          <a:spcPts val="1200"/>
                        </a:spcBef>
                        <a:spcAft>
                          <a:spcPts val="1200"/>
                        </a:spcAft>
                      </a:pPr>
                      <a:r>
                        <a:rPr lang="tr-TR" sz="850">
                          <a:solidFill>
                            <a:srgbClr val="444444"/>
                          </a:solidFill>
                          <a:effectLst/>
                          <a:latin typeface="Verdana"/>
                          <a:ea typeface="Times New Roman"/>
                          <a:cs typeface="Times New Roman"/>
                        </a:rPr>
                        <a:t>Gümrük Birliği</a:t>
                      </a:r>
                      <a:endParaRPr lang="tr-TR" sz="1100">
                        <a:solidFill>
                          <a:srgbClr val="943634"/>
                        </a:solidFill>
                        <a:effectLst/>
                        <a:latin typeface="Calibri"/>
                        <a:ea typeface="Times New Roman"/>
                        <a:cs typeface="Times New Roman"/>
                      </a:endParaRPr>
                    </a:p>
                  </a:txBody>
                  <a:tcPr marL="68580" marR="68580" marT="0" marB="0">
                    <a:lnL>
                      <a:noFill/>
                    </a:lnL>
                    <a:lnR>
                      <a:noFill/>
                    </a:lnR>
                    <a:lnT>
                      <a:noFill/>
                    </a:lnT>
                    <a:lnB w="12700" cap="flat" cmpd="sng" algn="ctr">
                      <a:solidFill>
                        <a:srgbClr val="C0504D"/>
                      </a:solidFill>
                      <a:prstDash val="solid"/>
                      <a:round/>
                      <a:headEnd type="none" w="med" len="med"/>
                      <a:tailEnd type="none" w="med" len="med"/>
                    </a:lnB>
                  </a:tcPr>
                </a:tc>
                <a:tc>
                  <a:txBody>
                    <a:bodyPr/>
                    <a:lstStyle/>
                    <a:p>
                      <a:pPr>
                        <a:lnSpc>
                          <a:spcPct val="115000"/>
                        </a:lnSpc>
                        <a:spcBef>
                          <a:spcPts val="1200"/>
                        </a:spcBef>
                        <a:spcAft>
                          <a:spcPts val="1200"/>
                        </a:spcAft>
                      </a:pPr>
                      <a:r>
                        <a:rPr lang="tr-TR" sz="850" dirty="0">
                          <a:solidFill>
                            <a:srgbClr val="444444"/>
                          </a:solidFill>
                          <a:effectLst/>
                          <a:latin typeface="Verdana"/>
                          <a:ea typeface="Times New Roman"/>
                          <a:cs typeface="Times New Roman"/>
                        </a:rPr>
                        <a:t>Aralık 1995</a:t>
                      </a:r>
                      <a:endParaRPr lang="tr-TR" sz="1100" dirty="0">
                        <a:solidFill>
                          <a:srgbClr val="943634"/>
                        </a:solidFill>
                        <a:effectLst/>
                        <a:latin typeface="Calibri"/>
                        <a:ea typeface="Times New Roman"/>
                        <a:cs typeface="Times New Roman"/>
                      </a:endParaRPr>
                    </a:p>
                  </a:txBody>
                  <a:tcPr marL="68580" marR="68580" marT="0" marB="0">
                    <a:lnL>
                      <a:noFill/>
                    </a:lnL>
                    <a:lnR>
                      <a:noFill/>
                    </a:lnR>
                    <a:lnT>
                      <a:noFill/>
                    </a:lnT>
                    <a:lnB w="12700" cap="flat" cmpd="sng" algn="ctr">
                      <a:solidFill>
                        <a:srgbClr val="C0504D"/>
                      </a:solidFill>
                      <a:prstDash val="solid"/>
                      <a:round/>
                      <a:headEnd type="none" w="med" len="med"/>
                      <a:tailEnd type="none" w="med" len="med"/>
                    </a:lnB>
                  </a:tcPr>
                </a:tc>
              </a:tr>
            </a:tbl>
          </a:graphicData>
        </a:graphic>
      </p:graphicFrame>
      <p:sp>
        <p:nvSpPr>
          <p:cNvPr id="4" name="Dikdörtgen 3"/>
          <p:cNvSpPr/>
          <p:nvPr/>
        </p:nvSpPr>
        <p:spPr>
          <a:xfrm>
            <a:off x="395536" y="404664"/>
            <a:ext cx="8208912" cy="410882"/>
          </a:xfrm>
          <a:prstGeom prst="rect">
            <a:avLst/>
          </a:prstGeom>
        </p:spPr>
        <p:txBody>
          <a:bodyPr wrap="square">
            <a:spAutoFit/>
          </a:bodyPr>
          <a:lstStyle/>
          <a:p>
            <a:pPr algn="just">
              <a:lnSpc>
                <a:spcPct val="115000"/>
              </a:lnSpc>
              <a:spcAft>
                <a:spcPts val="555"/>
              </a:spcAft>
            </a:pPr>
            <a:r>
              <a:rPr lang="tr-TR" dirty="0" smtClean="0">
                <a:solidFill>
                  <a:srgbClr val="000000"/>
                </a:solidFill>
                <a:effectLst/>
                <a:latin typeface="Tahoma"/>
                <a:ea typeface="Times New Roman"/>
                <a:cs typeface="Times New Roman"/>
              </a:rPr>
              <a:t>Tablo 1: AB’nin Serbest Ticaret Anlaşması Yaptığı Akdeniz Ülkeleri</a:t>
            </a:r>
            <a:endParaRPr lang="tr-TR" sz="1400" dirty="0">
              <a:ea typeface="Times New Roman"/>
              <a:cs typeface="Times New Roman"/>
            </a:endParaRPr>
          </a:p>
        </p:txBody>
      </p:sp>
    </p:spTree>
    <p:extLst>
      <p:ext uri="{BB962C8B-B14F-4D97-AF65-F5344CB8AC3E}">
        <p14:creationId xmlns:p14="http://schemas.microsoft.com/office/powerpoint/2010/main" xmlns="" val="37078747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9552" y="908720"/>
            <a:ext cx="7920880" cy="4786375"/>
          </a:xfrm>
          <a:prstGeom prst="rect">
            <a:avLst/>
          </a:prstGeom>
        </p:spPr>
        <p:txBody>
          <a:bodyPr wrap="square">
            <a:spAutoFit/>
          </a:bodyPr>
          <a:lstStyle/>
          <a:p>
            <a:pPr algn="just">
              <a:lnSpc>
                <a:spcPct val="150000"/>
              </a:lnSpc>
              <a:spcAft>
                <a:spcPts val="1000"/>
              </a:spcAft>
            </a:pPr>
            <a:r>
              <a:rPr lang="tr-TR" sz="2000" dirty="0" smtClean="0">
                <a:solidFill>
                  <a:srgbClr val="000000"/>
                </a:solidFill>
                <a:effectLst/>
                <a:latin typeface="Tahoma"/>
                <a:ea typeface="Times New Roman"/>
                <a:cs typeface="Times New Roman"/>
              </a:rPr>
              <a:t>Bu eksikliğe ve küresel krize rağmen, Akdeniz Ülkeleri ile AB arasındaki dış ticaret son yıllarda hızla artmış, 2013 yılında dış ticaret hacmi 325.7 milyar Euro’ya ulaşmıştır. AB’nin petrol ihraç eden ülkelerden yaptığı ithalat nedeni ile de Akdeniz ülkeleri aleyhine dış ticaret açığı çok açılmamıştır. Bundan dolayı dış denge ile ilgili verilere ihtiyatlı yaklaşmak gerekmektedir.</a:t>
            </a:r>
            <a:endParaRPr lang="tr-TR" sz="2000" dirty="0">
              <a:ea typeface="Times New Roman"/>
              <a:cs typeface="Times New Roman"/>
            </a:endParaRPr>
          </a:p>
          <a:p>
            <a:pPr algn="just">
              <a:lnSpc>
                <a:spcPct val="150000"/>
              </a:lnSpc>
              <a:spcAft>
                <a:spcPts val="1000"/>
              </a:spcAft>
            </a:pPr>
            <a:r>
              <a:rPr lang="tr-TR" sz="2000" dirty="0" smtClean="0">
                <a:solidFill>
                  <a:srgbClr val="000000"/>
                </a:solidFill>
                <a:effectLst/>
                <a:latin typeface="Tahoma"/>
                <a:ea typeface="Times New Roman"/>
                <a:cs typeface="Times New Roman"/>
              </a:rPr>
              <a:t>Diğer yandan 2013 yılı itibari ile dış ticaret hacminin 89,4 milyar </a:t>
            </a:r>
            <a:r>
              <a:rPr lang="tr-TR" sz="2000" dirty="0" err="1" smtClean="0">
                <a:solidFill>
                  <a:srgbClr val="000000"/>
                </a:solidFill>
                <a:effectLst/>
                <a:latin typeface="Tahoma"/>
                <a:ea typeface="Times New Roman"/>
                <a:cs typeface="Times New Roman"/>
              </a:rPr>
              <a:t>Euro’luk</a:t>
            </a:r>
            <a:r>
              <a:rPr lang="tr-TR" sz="2000" dirty="0" smtClean="0">
                <a:solidFill>
                  <a:srgbClr val="000000"/>
                </a:solidFill>
                <a:effectLst/>
                <a:latin typeface="Tahoma"/>
                <a:ea typeface="Times New Roman"/>
                <a:cs typeface="Times New Roman"/>
              </a:rPr>
              <a:t> kısmı Türkiye ile AB arasında gerçekleşmiştir. Sadece bu veri bile, AB’nin Akdeniz’de </a:t>
            </a:r>
            <a:r>
              <a:rPr lang="tr-TR" sz="2000" dirty="0" err="1" smtClean="0">
                <a:solidFill>
                  <a:srgbClr val="000000"/>
                </a:solidFill>
                <a:effectLst/>
                <a:latin typeface="Tahoma"/>
                <a:ea typeface="Times New Roman"/>
                <a:cs typeface="Times New Roman"/>
              </a:rPr>
              <a:t>Türkiye’siz</a:t>
            </a:r>
            <a:r>
              <a:rPr lang="tr-TR" sz="2000" dirty="0" smtClean="0">
                <a:solidFill>
                  <a:srgbClr val="000000"/>
                </a:solidFill>
                <a:effectLst/>
                <a:latin typeface="Tahoma"/>
                <a:ea typeface="Times New Roman"/>
                <a:cs typeface="Times New Roman"/>
              </a:rPr>
              <a:t> hareket etme imkanının kısıtlı olduğunu göstermektedir.</a:t>
            </a:r>
            <a:endParaRPr lang="tr-TR" sz="2000" dirty="0">
              <a:ea typeface="Times New Roman"/>
              <a:cs typeface="Times New Roman"/>
            </a:endParaRPr>
          </a:p>
        </p:txBody>
      </p:sp>
    </p:spTree>
    <p:extLst>
      <p:ext uri="{BB962C8B-B14F-4D97-AF65-F5344CB8AC3E}">
        <p14:creationId xmlns:p14="http://schemas.microsoft.com/office/powerpoint/2010/main" xmlns="" val="9558253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xmlns="" val="327759204"/>
              </p:ext>
            </p:extLst>
          </p:nvPr>
        </p:nvGraphicFramePr>
        <p:xfrm>
          <a:off x="611560" y="908720"/>
          <a:ext cx="7776864" cy="4104457"/>
        </p:xfrm>
        <a:graphic>
          <a:graphicData uri="http://schemas.openxmlformats.org/drawingml/2006/table">
            <a:tbl>
              <a:tblPr firstRow="1" firstCol="1" bandRow="1"/>
              <a:tblGrid>
                <a:gridCol w="1944216"/>
                <a:gridCol w="1944216"/>
                <a:gridCol w="1944216"/>
                <a:gridCol w="1944216"/>
              </a:tblGrid>
              <a:tr h="800869">
                <a:tc gridSpan="4">
                  <a:txBody>
                    <a:bodyPr/>
                    <a:lstStyle/>
                    <a:p>
                      <a:pPr algn="ctr">
                        <a:lnSpc>
                          <a:spcPct val="115000"/>
                        </a:lnSpc>
                        <a:spcBef>
                          <a:spcPts val="1200"/>
                        </a:spcBef>
                        <a:spcAft>
                          <a:spcPts val="1200"/>
                        </a:spcAft>
                      </a:pPr>
                      <a:r>
                        <a:rPr lang="tr-TR" sz="1600" b="1" dirty="0">
                          <a:solidFill>
                            <a:srgbClr val="444444"/>
                          </a:solidFill>
                          <a:effectLst/>
                          <a:latin typeface="Tahoma"/>
                          <a:ea typeface="Times New Roman"/>
                          <a:cs typeface="Times New Roman"/>
                        </a:rPr>
                        <a:t>Tablo 2: Akdeniz Birliği-AB Dış Ticaret Hacmi 2011-2013, Milyar Euro</a:t>
                      </a:r>
                      <a:endParaRPr lang="tr-TR" sz="1600" dirty="0">
                        <a:solidFill>
                          <a:srgbClr val="943634"/>
                        </a:solidFill>
                        <a:effectLst/>
                        <a:latin typeface="Calibri"/>
                        <a:ea typeface="Times New Roman"/>
                        <a:cs typeface="Times New Roman"/>
                      </a:endParaRPr>
                    </a:p>
                  </a:txBody>
                  <a:tcPr marL="68580" marR="68580" marT="0" marB="0">
                    <a:lnL>
                      <a:noFill/>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r>
              <a:tr h="1601739">
                <a:tc>
                  <a:txBody>
                    <a:bodyPr/>
                    <a:lstStyle/>
                    <a:p>
                      <a:pPr>
                        <a:lnSpc>
                          <a:spcPct val="115000"/>
                        </a:lnSpc>
                        <a:spcBef>
                          <a:spcPts val="1200"/>
                        </a:spcBef>
                        <a:spcAft>
                          <a:spcPts val="1200"/>
                        </a:spcAft>
                      </a:pPr>
                      <a:r>
                        <a:rPr lang="tr-TR" sz="1600" b="1" dirty="0">
                          <a:solidFill>
                            <a:srgbClr val="444444"/>
                          </a:solidFill>
                          <a:effectLst/>
                          <a:latin typeface="Tahoma"/>
                          <a:ea typeface="Times New Roman"/>
                          <a:cs typeface="Times New Roman"/>
                        </a:rPr>
                        <a:t>Yıllar</a:t>
                      </a:r>
                      <a:endParaRPr lang="tr-TR" sz="1600" dirty="0">
                        <a:solidFill>
                          <a:srgbClr val="943634"/>
                        </a:solidFill>
                        <a:effectLst/>
                        <a:latin typeface="Calibri"/>
                        <a:ea typeface="Times New Roman"/>
                        <a:cs typeface="Times New Roman"/>
                      </a:endParaRPr>
                    </a:p>
                  </a:txBody>
                  <a:tcPr marL="68580" marR="68580" marT="0" marB="0">
                    <a:lnL>
                      <a:noFill/>
                    </a:lnL>
                    <a:lnR>
                      <a:noFill/>
                    </a:lnR>
                    <a:lnT w="12700" cap="flat" cmpd="sng" algn="ctr">
                      <a:solidFill>
                        <a:srgbClr val="C0504D"/>
                      </a:solidFill>
                      <a:prstDash val="solid"/>
                      <a:round/>
                      <a:headEnd type="none" w="med" len="med"/>
                      <a:tailEnd type="none" w="med" len="med"/>
                    </a:lnT>
                    <a:lnB>
                      <a:noFill/>
                    </a:lnB>
                    <a:solidFill>
                      <a:srgbClr val="EFD3D2"/>
                    </a:solidFill>
                  </a:tcPr>
                </a:tc>
                <a:tc>
                  <a:txBody>
                    <a:bodyPr/>
                    <a:lstStyle/>
                    <a:p>
                      <a:pPr>
                        <a:lnSpc>
                          <a:spcPct val="115000"/>
                        </a:lnSpc>
                        <a:spcBef>
                          <a:spcPts val="1200"/>
                        </a:spcBef>
                        <a:spcAft>
                          <a:spcPts val="1200"/>
                        </a:spcAft>
                      </a:pPr>
                      <a:r>
                        <a:rPr lang="tr-TR" sz="1600" b="1" dirty="0">
                          <a:solidFill>
                            <a:srgbClr val="444444"/>
                          </a:solidFill>
                          <a:effectLst/>
                          <a:latin typeface="Tahoma"/>
                          <a:ea typeface="Times New Roman"/>
                          <a:cs typeface="Times New Roman"/>
                        </a:rPr>
                        <a:t>AB İthalat</a:t>
                      </a:r>
                      <a:endParaRPr lang="tr-TR" sz="1600" dirty="0">
                        <a:solidFill>
                          <a:srgbClr val="943634"/>
                        </a:solidFill>
                        <a:effectLst/>
                        <a:latin typeface="Calibri"/>
                        <a:ea typeface="Times New Roman"/>
                        <a:cs typeface="Times New Roman"/>
                      </a:endParaRPr>
                    </a:p>
                  </a:txBody>
                  <a:tcPr marL="68580" marR="68580" marT="0" marB="0">
                    <a:lnL>
                      <a:noFill/>
                    </a:lnL>
                    <a:lnR>
                      <a:noFill/>
                    </a:lnR>
                    <a:lnT w="12700" cap="flat" cmpd="sng" algn="ctr">
                      <a:solidFill>
                        <a:srgbClr val="C0504D"/>
                      </a:solidFill>
                      <a:prstDash val="solid"/>
                      <a:round/>
                      <a:headEnd type="none" w="med" len="med"/>
                      <a:tailEnd type="none" w="med" len="med"/>
                    </a:lnT>
                    <a:lnB>
                      <a:noFill/>
                    </a:lnB>
                    <a:solidFill>
                      <a:srgbClr val="EFD3D2"/>
                    </a:solidFill>
                  </a:tcPr>
                </a:tc>
                <a:tc>
                  <a:txBody>
                    <a:bodyPr/>
                    <a:lstStyle/>
                    <a:p>
                      <a:pPr>
                        <a:lnSpc>
                          <a:spcPct val="115000"/>
                        </a:lnSpc>
                        <a:spcBef>
                          <a:spcPts val="1200"/>
                        </a:spcBef>
                        <a:spcAft>
                          <a:spcPts val="1200"/>
                        </a:spcAft>
                      </a:pPr>
                      <a:r>
                        <a:rPr lang="tr-TR" sz="1600" b="1">
                          <a:solidFill>
                            <a:srgbClr val="444444"/>
                          </a:solidFill>
                          <a:effectLst/>
                          <a:latin typeface="Tahoma"/>
                          <a:ea typeface="Times New Roman"/>
                          <a:cs typeface="Times New Roman"/>
                        </a:rPr>
                        <a:t>AB İhracat</a:t>
                      </a:r>
                      <a:endParaRPr lang="tr-TR" sz="1600">
                        <a:solidFill>
                          <a:srgbClr val="943634"/>
                        </a:solidFill>
                        <a:effectLst/>
                        <a:latin typeface="Calibri"/>
                        <a:ea typeface="Times New Roman"/>
                        <a:cs typeface="Times New Roman"/>
                      </a:endParaRPr>
                    </a:p>
                  </a:txBody>
                  <a:tcPr marL="68580" marR="68580" marT="0" marB="0">
                    <a:lnL>
                      <a:noFill/>
                    </a:lnL>
                    <a:lnR>
                      <a:noFill/>
                    </a:lnR>
                    <a:lnT w="12700" cap="flat" cmpd="sng" algn="ctr">
                      <a:solidFill>
                        <a:srgbClr val="C0504D"/>
                      </a:solidFill>
                      <a:prstDash val="solid"/>
                      <a:round/>
                      <a:headEnd type="none" w="med" len="med"/>
                      <a:tailEnd type="none" w="med" len="med"/>
                    </a:lnT>
                    <a:lnB>
                      <a:noFill/>
                    </a:lnB>
                    <a:solidFill>
                      <a:srgbClr val="EFD3D2"/>
                    </a:solidFill>
                  </a:tcPr>
                </a:tc>
                <a:tc>
                  <a:txBody>
                    <a:bodyPr/>
                    <a:lstStyle/>
                    <a:p>
                      <a:pPr>
                        <a:lnSpc>
                          <a:spcPct val="115000"/>
                        </a:lnSpc>
                        <a:spcBef>
                          <a:spcPts val="1200"/>
                        </a:spcBef>
                        <a:spcAft>
                          <a:spcPts val="1200"/>
                        </a:spcAft>
                      </a:pPr>
                      <a:r>
                        <a:rPr lang="tr-TR" sz="1600" b="1">
                          <a:solidFill>
                            <a:srgbClr val="444444"/>
                          </a:solidFill>
                          <a:effectLst/>
                          <a:latin typeface="Tahoma"/>
                          <a:ea typeface="Times New Roman"/>
                          <a:cs typeface="Times New Roman"/>
                        </a:rPr>
                        <a:t>Dış Ticaret Dengesi</a:t>
                      </a:r>
                      <a:endParaRPr lang="tr-TR" sz="1600">
                        <a:solidFill>
                          <a:srgbClr val="943634"/>
                        </a:solidFill>
                        <a:effectLst/>
                        <a:latin typeface="Calibri"/>
                        <a:ea typeface="Times New Roman"/>
                        <a:cs typeface="Times New Roman"/>
                      </a:endParaRPr>
                    </a:p>
                  </a:txBody>
                  <a:tcPr marL="68580" marR="68580" marT="0" marB="0">
                    <a:lnL>
                      <a:noFill/>
                    </a:lnL>
                    <a:lnR>
                      <a:noFill/>
                    </a:lnR>
                    <a:lnT w="12700" cap="flat" cmpd="sng" algn="ctr">
                      <a:solidFill>
                        <a:srgbClr val="C0504D"/>
                      </a:solidFill>
                      <a:prstDash val="solid"/>
                      <a:round/>
                      <a:headEnd type="none" w="med" len="med"/>
                      <a:tailEnd type="none" w="med" len="med"/>
                    </a:lnT>
                    <a:lnB>
                      <a:noFill/>
                    </a:lnB>
                    <a:solidFill>
                      <a:srgbClr val="EFD3D2"/>
                    </a:solidFill>
                  </a:tcPr>
                </a:tc>
              </a:tr>
              <a:tr h="567283">
                <a:tc>
                  <a:txBody>
                    <a:bodyPr/>
                    <a:lstStyle/>
                    <a:p>
                      <a:pPr>
                        <a:lnSpc>
                          <a:spcPct val="115000"/>
                        </a:lnSpc>
                        <a:spcBef>
                          <a:spcPts val="1200"/>
                        </a:spcBef>
                        <a:spcAft>
                          <a:spcPts val="1200"/>
                        </a:spcAft>
                      </a:pPr>
                      <a:r>
                        <a:rPr lang="tr-TR" sz="1600" b="1">
                          <a:solidFill>
                            <a:srgbClr val="444444"/>
                          </a:solidFill>
                          <a:effectLst/>
                          <a:latin typeface="Verdana"/>
                          <a:ea typeface="Times New Roman"/>
                          <a:cs typeface="Times New Roman"/>
                        </a:rPr>
                        <a:t>2011</a:t>
                      </a:r>
                      <a:endParaRPr lang="tr-TR" sz="1600">
                        <a:solidFill>
                          <a:srgbClr val="943634"/>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Bef>
                          <a:spcPts val="1200"/>
                        </a:spcBef>
                        <a:spcAft>
                          <a:spcPts val="1200"/>
                        </a:spcAft>
                      </a:pPr>
                      <a:r>
                        <a:rPr lang="tr-TR" sz="1600" dirty="0">
                          <a:solidFill>
                            <a:srgbClr val="444444"/>
                          </a:solidFill>
                          <a:effectLst/>
                          <a:latin typeface="Verdana"/>
                          <a:ea typeface="Times New Roman"/>
                          <a:cs typeface="Times New Roman"/>
                        </a:rPr>
                        <a:t>131.8</a:t>
                      </a:r>
                      <a:endParaRPr lang="tr-TR" sz="1600" dirty="0">
                        <a:solidFill>
                          <a:srgbClr val="943634"/>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Bef>
                          <a:spcPts val="1200"/>
                        </a:spcBef>
                        <a:spcAft>
                          <a:spcPts val="1200"/>
                        </a:spcAft>
                      </a:pPr>
                      <a:r>
                        <a:rPr lang="tr-TR" sz="1600">
                          <a:solidFill>
                            <a:srgbClr val="444444"/>
                          </a:solidFill>
                          <a:effectLst/>
                          <a:latin typeface="Verdana"/>
                          <a:ea typeface="Times New Roman"/>
                          <a:cs typeface="Times New Roman"/>
                        </a:rPr>
                        <a:t>161.9</a:t>
                      </a:r>
                      <a:endParaRPr lang="tr-TR" sz="1600">
                        <a:solidFill>
                          <a:srgbClr val="943634"/>
                        </a:solidFill>
                        <a:effectLst/>
                        <a:latin typeface="Calibri"/>
                        <a:ea typeface="Times New Roman"/>
                        <a:cs typeface="Times New Roman"/>
                      </a:endParaRPr>
                    </a:p>
                  </a:txBody>
                  <a:tcPr marL="68580" marR="68580" marT="0" marB="0">
                    <a:lnL>
                      <a:noFill/>
                    </a:lnL>
                    <a:lnR>
                      <a:noFill/>
                    </a:lnR>
                    <a:lnT>
                      <a:noFill/>
                    </a:lnT>
                    <a:lnB>
                      <a:noFill/>
                    </a:lnB>
                  </a:tcPr>
                </a:tc>
                <a:tc>
                  <a:txBody>
                    <a:bodyPr/>
                    <a:lstStyle/>
                    <a:p>
                      <a:pPr>
                        <a:lnSpc>
                          <a:spcPct val="115000"/>
                        </a:lnSpc>
                        <a:spcBef>
                          <a:spcPts val="1200"/>
                        </a:spcBef>
                        <a:spcAft>
                          <a:spcPts val="1200"/>
                        </a:spcAft>
                      </a:pPr>
                      <a:r>
                        <a:rPr lang="tr-TR" sz="1600">
                          <a:solidFill>
                            <a:srgbClr val="444444"/>
                          </a:solidFill>
                          <a:effectLst/>
                          <a:latin typeface="Verdana"/>
                          <a:ea typeface="Times New Roman"/>
                          <a:cs typeface="Times New Roman"/>
                        </a:rPr>
                        <a:t>30.1</a:t>
                      </a:r>
                      <a:endParaRPr lang="tr-TR" sz="1600">
                        <a:solidFill>
                          <a:srgbClr val="943634"/>
                        </a:solidFill>
                        <a:effectLst/>
                        <a:latin typeface="Calibri"/>
                        <a:ea typeface="Times New Roman"/>
                        <a:cs typeface="Times New Roman"/>
                      </a:endParaRPr>
                    </a:p>
                  </a:txBody>
                  <a:tcPr marL="68580" marR="68580" marT="0" marB="0">
                    <a:lnL>
                      <a:noFill/>
                    </a:lnL>
                    <a:lnR>
                      <a:noFill/>
                    </a:lnR>
                    <a:lnT>
                      <a:noFill/>
                    </a:lnT>
                    <a:lnB>
                      <a:noFill/>
                    </a:lnB>
                  </a:tcPr>
                </a:tc>
              </a:tr>
              <a:tr h="567283">
                <a:tc>
                  <a:txBody>
                    <a:bodyPr/>
                    <a:lstStyle/>
                    <a:p>
                      <a:pPr>
                        <a:lnSpc>
                          <a:spcPct val="115000"/>
                        </a:lnSpc>
                        <a:spcBef>
                          <a:spcPts val="1200"/>
                        </a:spcBef>
                        <a:spcAft>
                          <a:spcPts val="1200"/>
                        </a:spcAft>
                      </a:pPr>
                      <a:r>
                        <a:rPr lang="tr-TR" sz="1600" b="1">
                          <a:solidFill>
                            <a:srgbClr val="444444"/>
                          </a:solidFill>
                          <a:effectLst/>
                          <a:latin typeface="Verdana"/>
                          <a:ea typeface="Times New Roman"/>
                          <a:cs typeface="Times New Roman"/>
                        </a:rPr>
                        <a:t>2012</a:t>
                      </a:r>
                      <a:endParaRPr lang="tr-TR" sz="16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a:lnSpc>
                          <a:spcPct val="115000"/>
                        </a:lnSpc>
                        <a:spcBef>
                          <a:spcPts val="1200"/>
                        </a:spcBef>
                        <a:spcAft>
                          <a:spcPts val="1200"/>
                        </a:spcAft>
                      </a:pPr>
                      <a:r>
                        <a:rPr lang="tr-TR" sz="1600" dirty="0">
                          <a:solidFill>
                            <a:srgbClr val="444444"/>
                          </a:solidFill>
                          <a:effectLst/>
                          <a:latin typeface="Verdana"/>
                          <a:ea typeface="Times New Roman"/>
                          <a:cs typeface="Times New Roman"/>
                        </a:rPr>
                        <a:t>154.9</a:t>
                      </a:r>
                      <a:endParaRPr lang="tr-TR" sz="1600" dirty="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a:lnSpc>
                          <a:spcPct val="115000"/>
                        </a:lnSpc>
                        <a:spcBef>
                          <a:spcPts val="1200"/>
                        </a:spcBef>
                        <a:spcAft>
                          <a:spcPts val="1200"/>
                        </a:spcAft>
                      </a:pPr>
                      <a:r>
                        <a:rPr lang="tr-TR" sz="1600" dirty="0">
                          <a:solidFill>
                            <a:srgbClr val="444444"/>
                          </a:solidFill>
                          <a:effectLst/>
                          <a:latin typeface="Verdana"/>
                          <a:ea typeface="Times New Roman"/>
                          <a:cs typeface="Times New Roman"/>
                        </a:rPr>
                        <a:t>175.1</a:t>
                      </a:r>
                      <a:endParaRPr lang="tr-TR" sz="1600" dirty="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a:lnSpc>
                          <a:spcPct val="115000"/>
                        </a:lnSpc>
                        <a:spcBef>
                          <a:spcPts val="1200"/>
                        </a:spcBef>
                        <a:spcAft>
                          <a:spcPts val="1200"/>
                        </a:spcAft>
                      </a:pPr>
                      <a:r>
                        <a:rPr lang="tr-TR" sz="1600">
                          <a:solidFill>
                            <a:srgbClr val="444444"/>
                          </a:solidFill>
                          <a:effectLst/>
                          <a:latin typeface="Verdana"/>
                          <a:ea typeface="Times New Roman"/>
                          <a:cs typeface="Times New Roman"/>
                        </a:rPr>
                        <a:t>20.2</a:t>
                      </a:r>
                      <a:endParaRPr lang="tr-TR" sz="1600">
                        <a:solidFill>
                          <a:srgbClr val="943634"/>
                        </a:solidFill>
                        <a:effectLst/>
                        <a:latin typeface="Calibri"/>
                        <a:ea typeface="Times New Roman"/>
                        <a:cs typeface="Times New Roman"/>
                      </a:endParaRPr>
                    </a:p>
                  </a:txBody>
                  <a:tcPr marL="68580" marR="68580" marT="0" marB="0">
                    <a:lnL>
                      <a:noFill/>
                    </a:lnL>
                    <a:lnR>
                      <a:noFill/>
                    </a:lnR>
                    <a:lnT>
                      <a:noFill/>
                    </a:lnT>
                    <a:lnB>
                      <a:noFill/>
                    </a:lnB>
                    <a:solidFill>
                      <a:srgbClr val="EFD3D2"/>
                    </a:solidFill>
                  </a:tcPr>
                </a:tc>
              </a:tr>
              <a:tr h="567283">
                <a:tc>
                  <a:txBody>
                    <a:bodyPr/>
                    <a:lstStyle/>
                    <a:p>
                      <a:pPr>
                        <a:lnSpc>
                          <a:spcPct val="115000"/>
                        </a:lnSpc>
                        <a:spcBef>
                          <a:spcPts val="1200"/>
                        </a:spcBef>
                        <a:spcAft>
                          <a:spcPts val="1200"/>
                        </a:spcAft>
                      </a:pPr>
                      <a:r>
                        <a:rPr lang="tr-TR" sz="1600" b="1">
                          <a:solidFill>
                            <a:srgbClr val="444444"/>
                          </a:solidFill>
                          <a:effectLst/>
                          <a:latin typeface="Verdana"/>
                          <a:ea typeface="Times New Roman"/>
                          <a:cs typeface="Times New Roman"/>
                        </a:rPr>
                        <a:t>2013</a:t>
                      </a:r>
                      <a:endParaRPr lang="tr-TR" sz="1600">
                        <a:solidFill>
                          <a:srgbClr val="943634"/>
                        </a:solidFill>
                        <a:effectLst/>
                        <a:latin typeface="Calibri"/>
                        <a:ea typeface="Times New Roman"/>
                        <a:cs typeface="Times New Roman"/>
                      </a:endParaRPr>
                    </a:p>
                  </a:txBody>
                  <a:tcPr marL="68580" marR="68580" marT="0" marB="0">
                    <a:lnL>
                      <a:noFill/>
                    </a:lnL>
                    <a:lnR>
                      <a:noFill/>
                    </a:lnR>
                    <a:lnT>
                      <a:noFill/>
                    </a:lnT>
                    <a:lnB w="12700" cap="flat" cmpd="sng" algn="ctr">
                      <a:solidFill>
                        <a:srgbClr val="C0504D"/>
                      </a:solidFill>
                      <a:prstDash val="solid"/>
                      <a:round/>
                      <a:headEnd type="none" w="med" len="med"/>
                      <a:tailEnd type="none" w="med" len="med"/>
                    </a:lnB>
                  </a:tcPr>
                </a:tc>
                <a:tc>
                  <a:txBody>
                    <a:bodyPr/>
                    <a:lstStyle/>
                    <a:p>
                      <a:pPr>
                        <a:lnSpc>
                          <a:spcPct val="115000"/>
                        </a:lnSpc>
                        <a:spcBef>
                          <a:spcPts val="1200"/>
                        </a:spcBef>
                        <a:spcAft>
                          <a:spcPts val="1200"/>
                        </a:spcAft>
                      </a:pPr>
                      <a:r>
                        <a:rPr lang="tr-TR" sz="1600">
                          <a:solidFill>
                            <a:srgbClr val="444444"/>
                          </a:solidFill>
                          <a:effectLst/>
                          <a:latin typeface="Verdana"/>
                          <a:ea typeface="Times New Roman"/>
                          <a:cs typeface="Times New Roman"/>
                        </a:rPr>
                        <a:t>146.0</a:t>
                      </a:r>
                      <a:endParaRPr lang="tr-TR" sz="1600">
                        <a:solidFill>
                          <a:srgbClr val="943634"/>
                        </a:solidFill>
                        <a:effectLst/>
                        <a:latin typeface="Calibri"/>
                        <a:ea typeface="Times New Roman"/>
                        <a:cs typeface="Times New Roman"/>
                      </a:endParaRPr>
                    </a:p>
                  </a:txBody>
                  <a:tcPr marL="68580" marR="68580" marT="0" marB="0">
                    <a:lnL>
                      <a:noFill/>
                    </a:lnL>
                    <a:lnR>
                      <a:noFill/>
                    </a:lnR>
                    <a:lnT>
                      <a:noFill/>
                    </a:lnT>
                    <a:lnB w="12700" cap="flat" cmpd="sng" algn="ctr">
                      <a:solidFill>
                        <a:srgbClr val="C0504D"/>
                      </a:solidFill>
                      <a:prstDash val="solid"/>
                      <a:round/>
                      <a:headEnd type="none" w="med" len="med"/>
                      <a:tailEnd type="none" w="med" len="med"/>
                    </a:lnB>
                  </a:tcPr>
                </a:tc>
                <a:tc>
                  <a:txBody>
                    <a:bodyPr/>
                    <a:lstStyle/>
                    <a:p>
                      <a:pPr>
                        <a:lnSpc>
                          <a:spcPct val="115000"/>
                        </a:lnSpc>
                        <a:spcBef>
                          <a:spcPts val="1200"/>
                        </a:spcBef>
                        <a:spcAft>
                          <a:spcPts val="1200"/>
                        </a:spcAft>
                      </a:pPr>
                      <a:r>
                        <a:rPr lang="tr-TR" sz="1600" dirty="0">
                          <a:solidFill>
                            <a:srgbClr val="444444"/>
                          </a:solidFill>
                          <a:effectLst/>
                          <a:latin typeface="Verdana"/>
                          <a:ea typeface="Times New Roman"/>
                          <a:cs typeface="Times New Roman"/>
                        </a:rPr>
                        <a:t>179.7</a:t>
                      </a:r>
                      <a:endParaRPr lang="tr-TR" sz="1600" dirty="0">
                        <a:solidFill>
                          <a:srgbClr val="943634"/>
                        </a:solidFill>
                        <a:effectLst/>
                        <a:latin typeface="Calibri"/>
                        <a:ea typeface="Times New Roman"/>
                        <a:cs typeface="Times New Roman"/>
                      </a:endParaRPr>
                    </a:p>
                  </a:txBody>
                  <a:tcPr marL="68580" marR="68580" marT="0" marB="0">
                    <a:lnL>
                      <a:noFill/>
                    </a:lnL>
                    <a:lnR>
                      <a:noFill/>
                    </a:lnR>
                    <a:lnT>
                      <a:noFill/>
                    </a:lnT>
                    <a:lnB w="12700" cap="flat" cmpd="sng" algn="ctr">
                      <a:solidFill>
                        <a:srgbClr val="C0504D"/>
                      </a:solidFill>
                      <a:prstDash val="solid"/>
                      <a:round/>
                      <a:headEnd type="none" w="med" len="med"/>
                      <a:tailEnd type="none" w="med" len="med"/>
                    </a:lnB>
                  </a:tcPr>
                </a:tc>
                <a:tc>
                  <a:txBody>
                    <a:bodyPr/>
                    <a:lstStyle/>
                    <a:p>
                      <a:pPr>
                        <a:lnSpc>
                          <a:spcPct val="115000"/>
                        </a:lnSpc>
                        <a:spcBef>
                          <a:spcPts val="1200"/>
                        </a:spcBef>
                        <a:spcAft>
                          <a:spcPts val="1200"/>
                        </a:spcAft>
                      </a:pPr>
                      <a:r>
                        <a:rPr lang="tr-TR" sz="1600" dirty="0">
                          <a:solidFill>
                            <a:srgbClr val="444444"/>
                          </a:solidFill>
                          <a:effectLst/>
                          <a:latin typeface="Verdana"/>
                          <a:ea typeface="Times New Roman"/>
                          <a:cs typeface="Times New Roman"/>
                        </a:rPr>
                        <a:t>33.7</a:t>
                      </a:r>
                      <a:endParaRPr lang="tr-TR" sz="1600" dirty="0">
                        <a:solidFill>
                          <a:srgbClr val="943634"/>
                        </a:solidFill>
                        <a:effectLst/>
                        <a:latin typeface="Calibri"/>
                        <a:ea typeface="Times New Roman"/>
                        <a:cs typeface="Times New Roman"/>
                      </a:endParaRPr>
                    </a:p>
                  </a:txBody>
                  <a:tcPr marL="68580" marR="68580" marT="0" marB="0">
                    <a:lnL>
                      <a:noFill/>
                    </a:lnL>
                    <a:lnR>
                      <a:noFill/>
                    </a:lnR>
                    <a:lnT>
                      <a:noFill/>
                    </a:lnT>
                    <a:lnB w="12700" cap="flat" cmpd="sng" algn="ctr">
                      <a:solidFill>
                        <a:srgbClr val="C0504D"/>
                      </a:solidFill>
                      <a:prstDash val="solid"/>
                      <a:round/>
                      <a:headEnd type="none" w="med" len="med"/>
                      <a:tailEnd type="none" w="med" len="med"/>
                    </a:lnB>
                  </a:tcPr>
                </a:tc>
              </a:tr>
            </a:tbl>
          </a:graphicData>
        </a:graphic>
      </p:graphicFrame>
      <p:sp>
        <p:nvSpPr>
          <p:cNvPr id="4" name="Rectangle 1"/>
          <p:cNvSpPr>
            <a:spLocks noChangeArrowheads="1"/>
          </p:cNvSpPr>
          <p:nvPr/>
        </p:nvSpPr>
        <p:spPr bwMode="auto">
          <a:xfrm>
            <a:off x="395536" y="5659620"/>
            <a:ext cx="8208912" cy="892504"/>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76176" rIns="91440" bIns="76176"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600" b="0" i="0" u="none" strike="noStrike" cap="none" normalizeH="0" baseline="0" dirty="0" err="1" smtClean="0">
                <a:ln>
                  <a:noFill/>
                </a:ln>
                <a:solidFill>
                  <a:srgbClr val="000000"/>
                </a:solidFill>
                <a:effectLst/>
                <a:latin typeface="Tahoma" pitchFamily="34" charset="0"/>
                <a:ea typeface="Times New Roman" pitchFamily="18" charset="0"/>
                <a:cs typeface="Tahoma" pitchFamily="34" charset="0"/>
              </a:rPr>
              <a:t>Kaynak:</a:t>
            </a:r>
            <a:r>
              <a:rPr kumimoji="0" lang="tr-TR" altLang="tr-TR" sz="1600" b="0" i="0" u="none" strike="noStrike" cap="none" normalizeH="0" baseline="0" dirty="0" err="1" smtClean="0">
                <a:ln>
                  <a:noFill/>
                </a:ln>
                <a:solidFill>
                  <a:srgbClr val="4F81BD"/>
                </a:solidFill>
                <a:effectLst/>
                <a:latin typeface="Tahoma" pitchFamily="34" charset="0"/>
                <a:ea typeface="Times New Roman" pitchFamily="18" charset="0"/>
                <a:cs typeface="Tahoma" pitchFamily="34" charset="0"/>
                <a:hlinkClick r:id="rId2"/>
              </a:rPr>
              <a:t>http</a:t>
            </a:r>
            <a:r>
              <a:rPr kumimoji="0" lang="tr-TR" altLang="tr-TR" sz="1600" b="0" i="0" u="none" strike="noStrike" cap="none" normalizeH="0" baseline="0" dirty="0" smtClean="0">
                <a:ln>
                  <a:noFill/>
                </a:ln>
                <a:solidFill>
                  <a:srgbClr val="4F81BD"/>
                </a:solidFill>
                <a:effectLst/>
                <a:latin typeface="Tahoma" pitchFamily="34" charset="0"/>
                <a:ea typeface="Times New Roman" pitchFamily="18" charset="0"/>
                <a:cs typeface="Tahoma" pitchFamily="34" charset="0"/>
                <a:hlinkClick r:id="rId2"/>
              </a:rPr>
              <a:t>://ec.europa.eu/</a:t>
            </a:r>
            <a:r>
              <a:rPr kumimoji="0" lang="tr-TR" altLang="tr-TR" sz="1600" b="0" i="0" u="none" strike="noStrike" cap="none" normalizeH="0" baseline="0" dirty="0" err="1" smtClean="0">
                <a:ln>
                  <a:noFill/>
                </a:ln>
                <a:solidFill>
                  <a:srgbClr val="4F81BD"/>
                </a:solidFill>
                <a:effectLst/>
                <a:latin typeface="Tahoma" pitchFamily="34" charset="0"/>
                <a:ea typeface="Times New Roman" pitchFamily="18" charset="0"/>
                <a:cs typeface="Tahoma" pitchFamily="34" charset="0"/>
                <a:hlinkClick r:id="rId2"/>
              </a:rPr>
              <a:t>trade</a:t>
            </a:r>
            <a:r>
              <a:rPr kumimoji="0" lang="tr-TR" altLang="tr-TR" sz="1600" b="0" i="0" u="none" strike="noStrike" cap="none" normalizeH="0" baseline="0" dirty="0" smtClean="0">
                <a:ln>
                  <a:noFill/>
                </a:ln>
                <a:solidFill>
                  <a:srgbClr val="4F81BD"/>
                </a:solidFill>
                <a:effectLst/>
                <a:latin typeface="Tahoma" pitchFamily="34" charset="0"/>
                <a:ea typeface="Times New Roman" pitchFamily="18" charset="0"/>
                <a:cs typeface="Tahoma" pitchFamily="34" charset="0"/>
                <a:hlinkClick r:id="rId2"/>
              </a:rPr>
              <a:t>/</a:t>
            </a:r>
            <a:r>
              <a:rPr kumimoji="0" lang="tr-TR" altLang="tr-TR" sz="1600" b="0" i="0" u="none" strike="noStrike" cap="none" normalizeH="0" baseline="0" dirty="0" err="1" smtClean="0">
                <a:ln>
                  <a:noFill/>
                </a:ln>
                <a:solidFill>
                  <a:srgbClr val="4F81BD"/>
                </a:solidFill>
                <a:effectLst/>
                <a:latin typeface="Tahoma" pitchFamily="34" charset="0"/>
                <a:ea typeface="Times New Roman" pitchFamily="18" charset="0"/>
                <a:cs typeface="Tahoma" pitchFamily="34" charset="0"/>
                <a:hlinkClick r:id="rId2"/>
              </a:rPr>
              <a:t>policy</a:t>
            </a:r>
            <a:r>
              <a:rPr kumimoji="0" lang="tr-TR" altLang="tr-TR" sz="1600" b="0" i="0" u="none" strike="noStrike" cap="none" normalizeH="0" baseline="0" dirty="0" smtClean="0">
                <a:ln>
                  <a:noFill/>
                </a:ln>
                <a:solidFill>
                  <a:srgbClr val="4F81BD"/>
                </a:solidFill>
                <a:effectLst/>
                <a:latin typeface="Tahoma" pitchFamily="34" charset="0"/>
                <a:ea typeface="Times New Roman" pitchFamily="18" charset="0"/>
                <a:cs typeface="Tahoma" pitchFamily="34" charset="0"/>
                <a:hlinkClick r:id="rId2"/>
              </a:rPr>
              <a:t>/</a:t>
            </a:r>
            <a:r>
              <a:rPr kumimoji="0" lang="tr-TR" altLang="tr-TR" sz="1600" b="0" i="0" u="none" strike="noStrike" cap="none" normalizeH="0" baseline="0" dirty="0" err="1" smtClean="0">
                <a:ln>
                  <a:noFill/>
                </a:ln>
                <a:solidFill>
                  <a:srgbClr val="4F81BD"/>
                </a:solidFill>
                <a:effectLst/>
                <a:latin typeface="Tahoma" pitchFamily="34" charset="0"/>
                <a:ea typeface="Times New Roman" pitchFamily="18" charset="0"/>
                <a:cs typeface="Tahoma" pitchFamily="34" charset="0"/>
                <a:hlinkClick r:id="rId2"/>
              </a:rPr>
              <a:t>countries-and-regions</a:t>
            </a:r>
            <a:r>
              <a:rPr kumimoji="0" lang="tr-TR" altLang="tr-TR" sz="1600" b="0" i="0" u="none" strike="noStrike" cap="none" normalizeH="0" baseline="0" dirty="0" smtClean="0">
                <a:ln>
                  <a:noFill/>
                </a:ln>
                <a:solidFill>
                  <a:srgbClr val="4F81BD"/>
                </a:solidFill>
                <a:effectLst/>
                <a:latin typeface="Tahoma" pitchFamily="34" charset="0"/>
                <a:ea typeface="Times New Roman" pitchFamily="18" charset="0"/>
                <a:cs typeface="Tahoma" pitchFamily="34" charset="0"/>
                <a:hlinkClick r:id="rId2"/>
              </a:rPr>
              <a:t>/</a:t>
            </a:r>
            <a:r>
              <a:rPr kumimoji="0" lang="tr-TR" altLang="tr-TR" sz="1600" b="0" i="0" u="none" strike="noStrike" cap="none" normalizeH="0" baseline="0" dirty="0" err="1" smtClean="0">
                <a:ln>
                  <a:noFill/>
                </a:ln>
                <a:solidFill>
                  <a:srgbClr val="4F81BD"/>
                </a:solidFill>
                <a:effectLst/>
                <a:latin typeface="Tahoma" pitchFamily="34" charset="0"/>
                <a:ea typeface="Times New Roman" pitchFamily="18" charset="0"/>
                <a:cs typeface="Tahoma" pitchFamily="34" charset="0"/>
                <a:hlinkClick r:id="rId2"/>
              </a:rPr>
              <a:t>regions</a:t>
            </a:r>
            <a:r>
              <a:rPr kumimoji="0" lang="tr-TR" altLang="tr-TR" sz="1600" b="0" i="0" u="none" strike="noStrike" cap="none" normalizeH="0" baseline="0" dirty="0" smtClean="0">
                <a:ln>
                  <a:noFill/>
                </a:ln>
                <a:solidFill>
                  <a:srgbClr val="4F81BD"/>
                </a:solidFill>
                <a:effectLst/>
                <a:latin typeface="Tahoma" pitchFamily="34" charset="0"/>
                <a:ea typeface="Times New Roman" pitchFamily="18" charset="0"/>
                <a:cs typeface="Tahoma" pitchFamily="34" charset="0"/>
                <a:hlinkClick r:id="rId2"/>
              </a:rPr>
              <a:t>/</a:t>
            </a:r>
            <a:r>
              <a:rPr kumimoji="0" lang="tr-TR" altLang="tr-TR" sz="1600" b="0" i="0" u="none" strike="noStrike" cap="none" normalizeH="0" baseline="0" dirty="0" err="1" smtClean="0">
                <a:ln>
                  <a:noFill/>
                </a:ln>
                <a:solidFill>
                  <a:srgbClr val="4F81BD"/>
                </a:solidFill>
                <a:effectLst/>
                <a:latin typeface="Tahoma" pitchFamily="34" charset="0"/>
                <a:ea typeface="Times New Roman" pitchFamily="18" charset="0"/>
                <a:cs typeface="Tahoma" pitchFamily="34" charset="0"/>
                <a:hlinkClick r:id="rId2"/>
              </a:rPr>
              <a:t>euro-mediterranean-partnership</a:t>
            </a:r>
            <a:r>
              <a:rPr kumimoji="0" lang="tr-TR" altLang="tr-TR" sz="1600" b="0" i="0" u="none" strike="noStrike" cap="none" normalizeH="0" baseline="0" dirty="0" smtClean="0">
                <a:ln>
                  <a:noFill/>
                </a:ln>
                <a:solidFill>
                  <a:srgbClr val="4F81BD"/>
                </a:solidFill>
                <a:effectLst/>
                <a:latin typeface="Tahoma" pitchFamily="34" charset="0"/>
                <a:ea typeface="Times New Roman" pitchFamily="18" charset="0"/>
                <a:cs typeface="Tahoma" pitchFamily="34" charset="0"/>
                <a:hlinkClick r:id="rId2"/>
              </a:rPr>
              <a:t>/</a:t>
            </a:r>
            <a:r>
              <a:rPr kumimoji="0" lang="tr-TR" altLang="tr-TR" sz="16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.Erişim Tarihi:10/6/2014.</a:t>
            </a:r>
            <a:endParaRPr kumimoji="0" lang="tr-TR" altLang="tr-TR" sz="1600" b="1" i="1" u="none" strike="noStrike" cap="none" normalizeH="0" baseline="0" dirty="0" smtClean="0">
              <a:ln>
                <a:noFill/>
              </a:ln>
              <a:solidFill>
                <a:srgbClr val="4F81BD"/>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6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35317082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83568" y="692696"/>
            <a:ext cx="7560840" cy="5730287"/>
          </a:xfrm>
          <a:prstGeom prst="rect">
            <a:avLst/>
          </a:prstGeom>
        </p:spPr>
        <p:txBody>
          <a:bodyPr wrap="square">
            <a:spAutoFit/>
          </a:bodyPr>
          <a:lstStyle/>
          <a:p>
            <a:pPr algn="just">
              <a:lnSpc>
                <a:spcPct val="115000"/>
              </a:lnSpc>
              <a:spcAft>
                <a:spcPts val="1000"/>
              </a:spcAft>
            </a:pPr>
            <a:r>
              <a:rPr lang="tr-TR" b="1" dirty="0" smtClean="0">
                <a:solidFill>
                  <a:srgbClr val="000000"/>
                </a:solidFill>
                <a:effectLst/>
                <a:latin typeface="Tahoma"/>
                <a:ea typeface="Times New Roman"/>
                <a:cs typeface="Times New Roman"/>
              </a:rPr>
              <a:t>III-AKDENİZ İÇİN BİRLİK, ENERJİ POLİTİKALARI VE TÜRKİYE </a:t>
            </a:r>
            <a:endParaRPr lang="tr-TR" sz="1400" dirty="0">
              <a:ea typeface="Times New Roman"/>
              <a:cs typeface="Times New Roman"/>
            </a:endParaRPr>
          </a:p>
          <a:p>
            <a:pPr algn="just">
              <a:lnSpc>
                <a:spcPct val="150000"/>
              </a:lnSpc>
              <a:spcAft>
                <a:spcPts val="1580"/>
              </a:spcAft>
            </a:pPr>
            <a:r>
              <a:rPr lang="tr-TR" dirty="0" smtClean="0">
                <a:solidFill>
                  <a:srgbClr val="333333"/>
                </a:solidFill>
                <a:effectLst/>
                <a:latin typeface="Tahoma"/>
                <a:ea typeface="Times New Roman"/>
              </a:rPr>
              <a:t>2008’de Ortaklık, </a:t>
            </a:r>
            <a:r>
              <a:rPr lang="tr-TR" dirty="0" smtClean="0">
                <a:solidFill>
                  <a:srgbClr val="000000"/>
                </a:solidFill>
                <a:effectLst/>
                <a:latin typeface="Tahoma"/>
                <a:ea typeface="Times New Roman"/>
              </a:rPr>
              <a:t> Fransa’nın öncülüğünde yapısal dönüşüme uğradı ve Akdeniz İçin Birlik  (</a:t>
            </a:r>
            <a:r>
              <a:rPr lang="tr-TR" dirty="0" err="1" smtClean="0">
                <a:solidFill>
                  <a:srgbClr val="000000"/>
                </a:solidFill>
                <a:effectLst/>
                <a:latin typeface="Tahoma"/>
                <a:ea typeface="Times New Roman"/>
              </a:rPr>
              <a:t>Union</a:t>
            </a:r>
            <a:r>
              <a:rPr lang="tr-TR" dirty="0" smtClean="0">
                <a:solidFill>
                  <a:srgbClr val="000000"/>
                </a:solidFill>
                <a:effectLst/>
                <a:latin typeface="Tahoma"/>
                <a:ea typeface="Times New Roman"/>
              </a:rPr>
              <a:t> </a:t>
            </a:r>
            <a:r>
              <a:rPr lang="tr-TR" dirty="0" err="1" smtClean="0">
                <a:solidFill>
                  <a:srgbClr val="000000"/>
                </a:solidFill>
                <a:effectLst/>
                <a:latin typeface="Tahoma"/>
                <a:ea typeface="Times New Roman"/>
              </a:rPr>
              <a:t>for</a:t>
            </a:r>
            <a:r>
              <a:rPr lang="tr-TR" dirty="0" smtClean="0">
                <a:solidFill>
                  <a:srgbClr val="000000"/>
                </a:solidFill>
                <a:effectLst/>
                <a:latin typeface="Tahoma"/>
                <a:ea typeface="Times New Roman"/>
              </a:rPr>
              <a:t> </a:t>
            </a:r>
            <a:r>
              <a:rPr lang="tr-TR" dirty="0" err="1" smtClean="0">
                <a:solidFill>
                  <a:srgbClr val="000000"/>
                </a:solidFill>
                <a:effectLst/>
                <a:latin typeface="Tahoma"/>
                <a:ea typeface="Times New Roman"/>
              </a:rPr>
              <a:t>the</a:t>
            </a:r>
            <a:r>
              <a:rPr lang="tr-TR" dirty="0" smtClean="0">
                <a:solidFill>
                  <a:srgbClr val="000000"/>
                </a:solidFill>
                <a:effectLst/>
                <a:latin typeface="Tahoma"/>
                <a:ea typeface="Times New Roman"/>
              </a:rPr>
              <a:t> </a:t>
            </a:r>
            <a:r>
              <a:rPr lang="tr-TR" dirty="0" err="1" smtClean="0">
                <a:solidFill>
                  <a:srgbClr val="000000"/>
                </a:solidFill>
                <a:effectLst/>
                <a:latin typeface="Tahoma"/>
                <a:ea typeface="Times New Roman"/>
              </a:rPr>
              <a:t>Mediterranean</a:t>
            </a:r>
            <a:r>
              <a:rPr lang="tr-TR" dirty="0" smtClean="0">
                <a:solidFill>
                  <a:srgbClr val="000000"/>
                </a:solidFill>
                <a:effectLst/>
                <a:latin typeface="Tahoma"/>
                <a:ea typeface="Times New Roman"/>
              </a:rPr>
              <a:t>, </a:t>
            </a:r>
            <a:r>
              <a:rPr lang="tr-TR" dirty="0" err="1" smtClean="0">
                <a:solidFill>
                  <a:srgbClr val="000000"/>
                </a:solidFill>
                <a:effectLst/>
                <a:latin typeface="Tahoma"/>
                <a:ea typeface="Times New Roman"/>
              </a:rPr>
              <a:t>UfM</a:t>
            </a:r>
            <a:r>
              <a:rPr lang="tr-TR" dirty="0" smtClean="0">
                <a:solidFill>
                  <a:srgbClr val="000000"/>
                </a:solidFill>
                <a:effectLst/>
                <a:latin typeface="Tahoma"/>
                <a:ea typeface="Times New Roman"/>
              </a:rPr>
              <a:t>) adını aldı.  Birlik AB üyesi ülkeler ile Türkiye, İsrail, Bosna-Hersek, Hırvatistan (Şimdi AB üyesi), Arnavutluk, Monako, Karadağ, Cezayir, Mısır, Ürdün, Lübnan, Moritanya, Fas, Filistin, Suriye ve Tunus‘u kapsayacak biçimde şekillenmiştir.</a:t>
            </a:r>
            <a:endParaRPr lang="tr-TR" sz="1600" dirty="0" smtClean="0">
              <a:effectLst/>
              <a:latin typeface="Times New Roman"/>
              <a:ea typeface="Times New Roman"/>
            </a:endParaRPr>
          </a:p>
          <a:p>
            <a:pPr algn="just">
              <a:lnSpc>
                <a:spcPct val="150000"/>
              </a:lnSpc>
              <a:spcAft>
                <a:spcPts val="1000"/>
              </a:spcAft>
            </a:pPr>
            <a:r>
              <a:rPr lang="tr-TR" dirty="0" smtClean="0">
                <a:solidFill>
                  <a:srgbClr val="000000"/>
                </a:solidFill>
                <a:effectLst/>
                <a:latin typeface="Tahoma"/>
                <a:ea typeface="Times New Roman"/>
                <a:cs typeface="Times New Roman"/>
              </a:rPr>
              <a:t>Bu yapılanma ile Akdeniz İçin Birlik (</a:t>
            </a:r>
            <a:r>
              <a:rPr lang="tr-TR" dirty="0" err="1" smtClean="0">
                <a:solidFill>
                  <a:srgbClr val="000000"/>
                </a:solidFill>
                <a:effectLst/>
                <a:latin typeface="Tahoma"/>
                <a:ea typeface="Times New Roman"/>
                <a:cs typeface="Times New Roman"/>
              </a:rPr>
              <a:t>AiB</a:t>
            </a:r>
            <a:r>
              <a:rPr lang="tr-TR" dirty="0" smtClean="0">
                <a:solidFill>
                  <a:srgbClr val="000000"/>
                </a:solidFill>
                <a:effectLst/>
                <a:latin typeface="Tahoma"/>
                <a:ea typeface="Times New Roman"/>
                <a:cs typeface="Times New Roman"/>
              </a:rPr>
              <a:t>) 43 üyeli -oldukça geniş- bir gevşek ortaklığa dönüşmüştür. 2008 kararı sonrasında Birliğin yürütme organının bir AB üyesi ülke ile bir Akdenizli ortak ülkenin katılımı ile oluşturulan </a:t>
            </a:r>
            <a:r>
              <a:rPr lang="tr-TR" dirty="0" err="1" smtClean="0">
                <a:solidFill>
                  <a:srgbClr val="000000"/>
                </a:solidFill>
                <a:effectLst/>
                <a:latin typeface="Tahoma"/>
                <a:ea typeface="Times New Roman"/>
                <a:cs typeface="Times New Roman"/>
              </a:rPr>
              <a:t>Eşbaşkanlık</a:t>
            </a:r>
            <a:r>
              <a:rPr lang="tr-TR" dirty="0" smtClean="0">
                <a:solidFill>
                  <a:srgbClr val="000000"/>
                </a:solidFill>
                <a:effectLst/>
                <a:latin typeface="Tahoma"/>
                <a:ea typeface="Times New Roman"/>
                <a:cs typeface="Times New Roman"/>
              </a:rPr>
              <a:t> olmasına karar verilmiştir. Bu yapının yanına tüm ülkelerin temsil edildiği Yüksek Düzeyli Memurlar (YDM) ve merkezi Barselona’da olan </a:t>
            </a:r>
            <a:r>
              <a:rPr lang="tr-TR" dirty="0" err="1" smtClean="0">
                <a:solidFill>
                  <a:srgbClr val="000000"/>
                </a:solidFill>
                <a:effectLst/>
                <a:latin typeface="Tahoma"/>
                <a:ea typeface="Times New Roman"/>
                <a:cs typeface="Times New Roman"/>
              </a:rPr>
              <a:t>AiB</a:t>
            </a:r>
            <a:r>
              <a:rPr lang="tr-TR" dirty="0" smtClean="0">
                <a:solidFill>
                  <a:srgbClr val="000000"/>
                </a:solidFill>
                <a:effectLst/>
                <a:latin typeface="Tahoma"/>
                <a:ea typeface="Times New Roman"/>
                <a:cs typeface="Times New Roman"/>
              </a:rPr>
              <a:t> Sekretaryası konulmuştur.</a:t>
            </a:r>
            <a:endParaRPr lang="tr-TR" sz="1400" dirty="0">
              <a:ea typeface="Times New Roman"/>
              <a:cs typeface="Times New Roman"/>
            </a:endParaRPr>
          </a:p>
        </p:txBody>
      </p:sp>
    </p:spTree>
    <p:extLst>
      <p:ext uri="{BB962C8B-B14F-4D97-AF65-F5344CB8AC3E}">
        <p14:creationId xmlns:p14="http://schemas.microsoft.com/office/powerpoint/2010/main" xmlns="" val="30810299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84886" y="692696"/>
            <a:ext cx="8424936" cy="5248040"/>
          </a:xfrm>
          <a:prstGeom prst="rect">
            <a:avLst/>
          </a:prstGeom>
        </p:spPr>
        <p:txBody>
          <a:bodyPr wrap="square">
            <a:spAutoFit/>
          </a:bodyPr>
          <a:lstStyle/>
          <a:p>
            <a:pPr algn="just">
              <a:lnSpc>
                <a:spcPct val="150000"/>
              </a:lnSpc>
              <a:spcAft>
                <a:spcPts val="1000"/>
              </a:spcAft>
            </a:pPr>
            <a:r>
              <a:rPr lang="tr-TR" sz="2000" dirty="0" smtClean="0">
                <a:solidFill>
                  <a:srgbClr val="000000"/>
                </a:solidFill>
                <a:effectLst/>
                <a:latin typeface="Tahoma"/>
                <a:ea typeface="Times New Roman"/>
                <a:cs typeface="Times New Roman"/>
              </a:rPr>
              <a:t>Akdeniz, geçmişten bugüne F. </a:t>
            </a:r>
            <a:r>
              <a:rPr lang="tr-TR" sz="2000" dirty="0" err="1" smtClean="0">
                <a:solidFill>
                  <a:srgbClr val="000000"/>
                </a:solidFill>
                <a:effectLst/>
                <a:latin typeface="Tahoma"/>
                <a:ea typeface="Times New Roman"/>
                <a:cs typeface="Times New Roman"/>
              </a:rPr>
              <a:t>Braudel’in</a:t>
            </a:r>
            <a:r>
              <a:rPr lang="tr-TR" sz="2000" dirty="0" smtClean="0">
                <a:solidFill>
                  <a:srgbClr val="000000"/>
                </a:solidFill>
                <a:effectLst/>
                <a:latin typeface="Tahoma"/>
                <a:ea typeface="Times New Roman"/>
                <a:cs typeface="Times New Roman"/>
              </a:rPr>
              <a:t> ifadesi ile “Uygarlıklar Beşiği” olmasının yanında, ekonomik alan olarak da çekiciliğini koruyan bir havzadır. Akdeniz Havzası, uzun yol ticaretin başlaması ile bu özelliğini belli bir dönem yitirmiş olsa da, özellikle Süveyş Kanalının açılması ile tekrar bu kimliğine kavuşmuştur.</a:t>
            </a:r>
            <a:endParaRPr lang="tr-TR" sz="2000" dirty="0">
              <a:ea typeface="Times New Roman"/>
              <a:cs typeface="Times New Roman"/>
            </a:endParaRPr>
          </a:p>
          <a:p>
            <a:pPr algn="just">
              <a:lnSpc>
                <a:spcPct val="150000"/>
              </a:lnSpc>
              <a:spcAft>
                <a:spcPts val="1000"/>
              </a:spcAft>
            </a:pPr>
            <a:r>
              <a:rPr lang="tr-TR" sz="2000" dirty="0" smtClean="0">
                <a:solidFill>
                  <a:srgbClr val="000000"/>
                </a:solidFill>
                <a:effectLst/>
                <a:latin typeface="Tahoma"/>
                <a:ea typeface="Times New Roman"/>
                <a:cs typeface="Times New Roman"/>
              </a:rPr>
              <a:t>19. Yüzyılın sonlarında Ortadoğu’da petrolün bulunması ile petrol enerji kaynağı olarak artan biçimde önemli hale gelmiş; 20. Yüzyılın başlarından itibaren özellikle doğu Akdeniz’i sadece bir üretim bölgesi olarak değil, aynı zamanda bir enerji koridoru haline getirmiştir. Bundan dolayı da, Doğu Akdeniz açık ya da kapalı ülkeler arasında çatışmalara kaynaklık eden bir bölge olmaya devam etmektedir.</a:t>
            </a:r>
            <a:endParaRPr lang="tr-TR" sz="2000" dirty="0">
              <a:ea typeface="Times New Roman"/>
              <a:cs typeface="Times New Roman"/>
            </a:endParaRPr>
          </a:p>
        </p:txBody>
      </p:sp>
    </p:spTree>
    <p:extLst>
      <p:ext uri="{BB962C8B-B14F-4D97-AF65-F5344CB8AC3E}">
        <p14:creationId xmlns:p14="http://schemas.microsoft.com/office/powerpoint/2010/main" xmlns="" val="39209344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476672"/>
            <a:ext cx="8208912" cy="5837945"/>
          </a:xfrm>
          <a:prstGeom prst="rect">
            <a:avLst/>
          </a:prstGeom>
        </p:spPr>
        <p:txBody>
          <a:bodyPr wrap="square">
            <a:spAutoFit/>
          </a:bodyPr>
          <a:lstStyle/>
          <a:p>
            <a:pPr algn="just">
              <a:lnSpc>
                <a:spcPct val="150000"/>
              </a:lnSpc>
              <a:spcAft>
                <a:spcPts val="1000"/>
              </a:spcAft>
            </a:pPr>
            <a:r>
              <a:rPr lang="tr-TR" sz="2000" dirty="0" smtClean="0">
                <a:solidFill>
                  <a:srgbClr val="000000"/>
                </a:solidFill>
                <a:effectLst/>
                <a:latin typeface="Tahoma"/>
                <a:ea typeface="Times New Roman"/>
                <a:cs typeface="Times New Roman"/>
              </a:rPr>
              <a:t>Avrupa’nın egemen ülkeleri Akdeniz havzasının sahip olduğu bu değerler nedeniyle sürekli olarak bölgede olmanın hesaplarını yapmış, gerektiğinde bölgede hakimiyet kurabilmek için savaşlardan kaçınmamıştır. </a:t>
            </a:r>
            <a:endParaRPr lang="tr-TR" sz="2000" dirty="0">
              <a:ea typeface="Times New Roman"/>
              <a:cs typeface="Times New Roman"/>
            </a:endParaRPr>
          </a:p>
          <a:p>
            <a:pPr algn="just">
              <a:lnSpc>
                <a:spcPct val="150000"/>
              </a:lnSpc>
              <a:spcAft>
                <a:spcPts val="1000"/>
              </a:spcAft>
            </a:pPr>
            <a:r>
              <a:rPr lang="tr-TR" sz="2000" dirty="0" smtClean="0">
                <a:solidFill>
                  <a:srgbClr val="000000"/>
                </a:solidFill>
                <a:effectLst/>
                <a:latin typeface="Tahoma"/>
                <a:ea typeface="Times New Roman"/>
                <a:cs typeface="Times New Roman"/>
              </a:rPr>
              <a:t>Nitekim II. Dünya Savaşı döneminde Doğu Akdeniz Ülkelerinin haritaları çizilirken, ABD ile birlikte hareket edilmiş, kimi zaman da su yüzüne çıkmayan çatışmalara girmekten kaçınılmamıştır. Barselona Bildirgesi bu anlamda AB’nin Akdeniz havzasında egemenlik kurma girişiminin de bir belgesidir. </a:t>
            </a:r>
            <a:endParaRPr lang="tr-TR" sz="2000" dirty="0">
              <a:ea typeface="Times New Roman"/>
              <a:cs typeface="Times New Roman"/>
            </a:endParaRPr>
          </a:p>
          <a:p>
            <a:pPr algn="just">
              <a:lnSpc>
                <a:spcPct val="150000"/>
              </a:lnSpc>
              <a:spcAft>
                <a:spcPts val="1000"/>
              </a:spcAft>
            </a:pPr>
            <a:r>
              <a:rPr lang="tr-TR" sz="2000" dirty="0" smtClean="0">
                <a:solidFill>
                  <a:srgbClr val="000000"/>
                </a:solidFill>
                <a:effectLst/>
                <a:latin typeface="Tahoma"/>
                <a:ea typeface="Times New Roman"/>
                <a:cs typeface="Times New Roman"/>
              </a:rPr>
              <a:t>Geçmişte bu egemenlik amacının daha aleni hale geldiği dönemler olmuştur. Söz konusu niyet son olarak </a:t>
            </a:r>
            <a:r>
              <a:rPr lang="tr-TR" sz="2000" dirty="0" err="1" smtClean="0">
                <a:solidFill>
                  <a:srgbClr val="000000"/>
                </a:solidFill>
                <a:effectLst/>
                <a:latin typeface="Tahoma"/>
                <a:ea typeface="Times New Roman"/>
                <a:cs typeface="Times New Roman"/>
              </a:rPr>
              <a:t>GKRK’nın</a:t>
            </a:r>
            <a:r>
              <a:rPr lang="tr-TR" sz="2000" dirty="0" smtClean="0">
                <a:solidFill>
                  <a:srgbClr val="000000"/>
                </a:solidFill>
                <a:effectLst/>
                <a:latin typeface="Tahoma"/>
                <a:ea typeface="Times New Roman"/>
                <a:cs typeface="Times New Roman"/>
              </a:rPr>
              <a:t> hak iddia ettiği bölgede doğalgaz kaynaklarının bulunması ile ortaya çıkmıştır. </a:t>
            </a:r>
            <a:endParaRPr lang="tr-TR" sz="2000" dirty="0">
              <a:ea typeface="Times New Roman"/>
              <a:cs typeface="Times New Roman"/>
            </a:endParaRPr>
          </a:p>
        </p:txBody>
      </p:sp>
    </p:spTree>
    <p:extLst>
      <p:ext uri="{BB962C8B-B14F-4D97-AF65-F5344CB8AC3E}">
        <p14:creationId xmlns:p14="http://schemas.microsoft.com/office/powerpoint/2010/main" xmlns="" val="9746249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620688"/>
            <a:ext cx="8352928" cy="5206554"/>
          </a:xfrm>
          <a:prstGeom prst="rect">
            <a:avLst/>
          </a:prstGeom>
        </p:spPr>
        <p:txBody>
          <a:bodyPr wrap="square">
            <a:spAutoFit/>
          </a:bodyPr>
          <a:lstStyle/>
          <a:p>
            <a:pPr algn="just">
              <a:lnSpc>
                <a:spcPct val="150000"/>
              </a:lnSpc>
              <a:spcAft>
                <a:spcPts val="1000"/>
              </a:spcAft>
            </a:pPr>
            <a:r>
              <a:rPr lang="tr-TR" dirty="0" smtClean="0">
                <a:solidFill>
                  <a:srgbClr val="000000"/>
                </a:solidFill>
                <a:effectLst/>
                <a:latin typeface="Tahoma"/>
                <a:ea typeface="Times New Roman"/>
                <a:cs typeface="Times New Roman"/>
              </a:rPr>
              <a:t>Bu durum </a:t>
            </a:r>
            <a:r>
              <a:rPr lang="tr-TR" dirty="0" err="1" smtClean="0">
                <a:solidFill>
                  <a:srgbClr val="000000"/>
                </a:solidFill>
                <a:effectLst/>
                <a:latin typeface="Tahoma"/>
                <a:ea typeface="Times New Roman"/>
                <a:cs typeface="Times New Roman"/>
              </a:rPr>
              <a:t>Braudel’in</a:t>
            </a:r>
            <a:r>
              <a:rPr lang="tr-TR" dirty="0" smtClean="0">
                <a:solidFill>
                  <a:srgbClr val="000000"/>
                </a:solidFill>
                <a:effectLst/>
                <a:latin typeface="Tahoma"/>
                <a:ea typeface="Times New Roman"/>
                <a:cs typeface="Times New Roman"/>
              </a:rPr>
              <a:t> Akdeniz kitabında ayrıştırdığı bloklaşmanın bir kere daha yaşanmasına neden olmuştur. Bloklarından biri </a:t>
            </a:r>
            <a:r>
              <a:rPr lang="tr-TR" dirty="0" err="1" smtClean="0">
                <a:solidFill>
                  <a:srgbClr val="000000"/>
                </a:solidFill>
                <a:effectLst/>
                <a:latin typeface="Tahoma"/>
                <a:ea typeface="Times New Roman"/>
                <a:cs typeface="Times New Roman"/>
              </a:rPr>
              <a:t>GKRK+İsrail</a:t>
            </a:r>
            <a:r>
              <a:rPr lang="tr-TR" dirty="0" smtClean="0">
                <a:solidFill>
                  <a:srgbClr val="000000"/>
                </a:solidFill>
                <a:effectLst/>
                <a:latin typeface="Tahoma"/>
                <a:ea typeface="Times New Roman"/>
                <a:cs typeface="Times New Roman"/>
              </a:rPr>
              <a:t> Bloku olurken, diğer taraftan halen resmen İsrail ile savaş halinde olan Lübnan’ın Türkiye ve KKTC ile bloklaşması dikkati çekmiştir. AB mevcut durumda, </a:t>
            </a:r>
            <a:r>
              <a:rPr lang="tr-TR" dirty="0" err="1" smtClean="0">
                <a:solidFill>
                  <a:srgbClr val="000000"/>
                </a:solidFill>
                <a:effectLst/>
                <a:latin typeface="Tahoma"/>
                <a:ea typeface="Times New Roman"/>
                <a:cs typeface="Times New Roman"/>
              </a:rPr>
              <a:t>GKRK’nin</a:t>
            </a:r>
            <a:r>
              <a:rPr lang="tr-TR" dirty="0" smtClean="0">
                <a:solidFill>
                  <a:srgbClr val="000000"/>
                </a:solidFill>
                <a:effectLst/>
                <a:latin typeface="Tahoma"/>
                <a:ea typeface="Times New Roman"/>
                <a:cs typeface="Times New Roman"/>
              </a:rPr>
              <a:t> üye ülke olması ve enerji kaynağına erişiminden dolayı ilk bloğun yanında yer almaktadır.</a:t>
            </a:r>
            <a:endParaRPr lang="tr-TR" dirty="0">
              <a:ea typeface="Times New Roman"/>
              <a:cs typeface="Times New Roman"/>
            </a:endParaRPr>
          </a:p>
          <a:p>
            <a:pPr algn="just">
              <a:lnSpc>
                <a:spcPct val="150000"/>
              </a:lnSpc>
              <a:spcAft>
                <a:spcPts val="1000"/>
              </a:spcAft>
            </a:pPr>
            <a:r>
              <a:rPr lang="tr-TR" dirty="0" smtClean="0">
                <a:solidFill>
                  <a:srgbClr val="000000"/>
                </a:solidFill>
                <a:effectLst/>
                <a:latin typeface="Tahoma"/>
                <a:ea typeface="Times New Roman"/>
                <a:cs typeface="Times New Roman"/>
              </a:rPr>
              <a:t>Bulgular önümüzdeki dönemde AB’nin, </a:t>
            </a:r>
            <a:r>
              <a:rPr lang="tr-TR" dirty="0" err="1" smtClean="0">
                <a:solidFill>
                  <a:srgbClr val="000000"/>
                </a:solidFill>
                <a:effectLst/>
                <a:latin typeface="Tahoma"/>
                <a:ea typeface="Times New Roman"/>
                <a:cs typeface="Times New Roman"/>
              </a:rPr>
              <a:t>AiB</a:t>
            </a:r>
            <a:r>
              <a:rPr lang="tr-TR" dirty="0" smtClean="0">
                <a:solidFill>
                  <a:srgbClr val="000000"/>
                </a:solidFill>
                <a:effectLst/>
                <a:latin typeface="Tahoma"/>
                <a:ea typeface="Times New Roman"/>
                <a:cs typeface="Times New Roman"/>
              </a:rPr>
              <a:t> ile ilişkilerini (AB’nin Komşuluk Politikası, </a:t>
            </a:r>
            <a:r>
              <a:rPr lang="tr-TR" dirty="0" err="1" smtClean="0">
                <a:solidFill>
                  <a:srgbClr val="000000"/>
                </a:solidFill>
                <a:effectLst/>
                <a:latin typeface="Tahoma"/>
                <a:ea typeface="Times New Roman"/>
                <a:cs typeface="Times New Roman"/>
              </a:rPr>
              <a:t>European</a:t>
            </a:r>
            <a:r>
              <a:rPr lang="tr-TR" dirty="0" smtClean="0">
                <a:solidFill>
                  <a:srgbClr val="000000"/>
                </a:solidFill>
                <a:effectLst/>
                <a:latin typeface="Tahoma"/>
                <a:ea typeface="Times New Roman"/>
                <a:cs typeface="Times New Roman"/>
              </a:rPr>
              <a:t> </a:t>
            </a:r>
            <a:r>
              <a:rPr lang="tr-TR" dirty="0" err="1" smtClean="0">
                <a:solidFill>
                  <a:srgbClr val="000000"/>
                </a:solidFill>
                <a:effectLst/>
                <a:latin typeface="Tahoma"/>
                <a:ea typeface="Times New Roman"/>
                <a:cs typeface="Times New Roman"/>
              </a:rPr>
              <a:t>Neighborhood</a:t>
            </a:r>
            <a:r>
              <a:rPr lang="tr-TR" dirty="0" smtClean="0">
                <a:solidFill>
                  <a:srgbClr val="000000"/>
                </a:solidFill>
                <a:effectLst/>
                <a:latin typeface="Tahoma"/>
                <a:ea typeface="Times New Roman"/>
                <a:cs typeface="Times New Roman"/>
              </a:rPr>
              <a:t> </a:t>
            </a:r>
            <a:r>
              <a:rPr lang="tr-TR" dirty="0" err="1" smtClean="0">
                <a:solidFill>
                  <a:srgbClr val="000000"/>
                </a:solidFill>
                <a:effectLst/>
                <a:latin typeface="Tahoma"/>
                <a:ea typeface="Times New Roman"/>
                <a:cs typeface="Times New Roman"/>
              </a:rPr>
              <a:t>Policy</a:t>
            </a:r>
            <a:r>
              <a:rPr lang="tr-TR" dirty="0" smtClean="0">
                <a:solidFill>
                  <a:srgbClr val="000000"/>
                </a:solidFill>
                <a:effectLst/>
                <a:latin typeface="Tahoma"/>
                <a:ea typeface="Times New Roman"/>
                <a:cs typeface="Times New Roman"/>
              </a:rPr>
              <a:t> – ENP) belirleyecek ilk değişkenin enerji olacağını göstermektedir. Özellikle Ukrayna-Rusya arasında yaşanan açık çatışmanın enerji güvenliği ve enerji istikrarı açısından risk taşıması, bölgenin daha da önemli hale gelmesine neden olmuştur. Enerji koridoru kimliği her geçen gün ağırlık kazanan Türkiye ile Doğu Akdeniz Ülkelerinin AB ile ilişkilerinde istikrar açısından güvenilir politikalar üretmesi gerekecektir.</a:t>
            </a:r>
            <a:endParaRPr lang="tr-TR" dirty="0">
              <a:ea typeface="Times New Roman"/>
              <a:cs typeface="Times New Roman"/>
            </a:endParaRPr>
          </a:p>
        </p:txBody>
      </p:sp>
    </p:spTree>
    <p:extLst>
      <p:ext uri="{BB962C8B-B14F-4D97-AF65-F5344CB8AC3E}">
        <p14:creationId xmlns:p14="http://schemas.microsoft.com/office/powerpoint/2010/main" xmlns="" val="8434794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5170" y="404664"/>
            <a:ext cx="8540150" cy="5350696"/>
          </a:xfrm>
          <a:prstGeom prst="rect">
            <a:avLst/>
          </a:prstGeom>
        </p:spPr>
        <p:txBody>
          <a:bodyPr wrap="square">
            <a:spAutoFit/>
          </a:bodyPr>
          <a:lstStyle/>
          <a:p>
            <a:pPr algn="just">
              <a:lnSpc>
                <a:spcPct val="115000"/>
              </a:lnSpc>
              <a:spcAft>
                <a:spcPts val="1000"/>
              </a:spcAft>
            </a:pPr>
            <a:r>
              <a:rPr lang="tr-TR" sz="2000" b="1" dirty="0" smtClean="0">
                <a:solidFill>
                  <a:srgbClr val="000000"/>
                </a:solidFill>
                <a:effectLst/>
                <a:latin typeface="Tahoma"/>
                <a:ea typeface="Times New Roman"/>
                <a:cs typeface="Times New Roman"/>
              </a:rPr>
              <a:t>IV-SONUÇ</a:t>
            </a:r>
            <a:endParaRPr lang="tr-TR" sz="2000" dirty="0">
              <a:ea typeface="Times New Roman"/>
              <a:cs typeface="Times New Roman"/>
            </a:endParaRPr>
          </a:p>
          <a:p>
            <a:pPr algn="just">
              <a:lnSpc>
                <a:spcPct val="150000"/>
              </a:lnSpc>
              <a:spcAft>
                <a:spcPts val="1000"/>
              </a:spcAft>
            </a:pPr>
            <a:r>
              <a:rPr lang="tr-TR" sz="2000" dirty="0" smtClean="0">
                <a:solidFill>
                  <a:srgbClr val="000000"/>
                </a:solidFill>
                <a:effectLst/>
                <a:latin typeface="Tahoma"/>
                <a:ea typeface="Times New Roman"/>
                <a:cs typeface="Times New Roman"/>
              </a:rPr>
              <a:t>Akdeniz havzasında halen Arap Baharı ve Orta Doğu kaynaklı istikrarsızlık devam etmektedir. </a:t>
            </a:r>
            <a:r>
              <a:rPr lang="tr-TR" sz="2000" dirty="0" err="1" smtClean="0">
                <a:solidFill>
                  <a:srgbClr val="000000"/>
                </a:solidFill>
                <a:effectLst/>
                <a:latin typeface="Tahoma"/>
                <a:ea typeface="Times New Roman"/>
                <a:cs typeface="Times New Roman"/>
              </a:rPr>
              <a:t>AiB’in</a:t>
            </a:r>
            <a:r>
              <a:rPr lang="tr-TR" sz="2000" dirty="0" smtClean="0">
                <a:solidFill>
                  <a:srgbClr val="000000"/>
                </a:solidFill>
                <a:effectLst/>
                <a:latin typeface="Tahoma"/>
                <a:ea typeface="Times New Roman"/>
                <a:cs typeface="Times New Roman"/>
              </a:rPr>
              <a:t> bu süreçte etkinleştirilmesi ve bölgeye güvenin artırılması için Serbest Ticaret Anlaşmalarının sadece</a:t>
            </a:r>
            <a:r>
              <a:rPr lang="tr-TR" sz="2000" b="1" dirty="0" smtClean="0">
                <a:solidFill>
                  <a:srgbClr val="000000"/>
                </a:solidFill>
                <a:effectLst/>
                <a:latin typeface="Tahoma"/>
                <a:ea typeface="Times New Roman"/>
                <a:cs typeface="Times New Roman"/>
              </a:rPr>
              <a:t> </a:t>
            </a:r>
            <a:r>
              <a:rPr lang="tr-TR" sz="2000" dirty="0" smtClean="0">
                <a:solidFill>
                  <a:srgbClr val="000000"/>
                </a:solidFill>
                <a:effectLst/>
                <a:latin typeface="Tahoma"/>
                <a:ea typeface="Times New Roman"/>
                <a:cs typeface="Times New Roman"/>
              </a:rPr>
              <a:t>mal ticaretini değil,  hizmetleri, yatırımları ve kurumsal yapılanmayı da içerecek şekilde genişletilmesi ve serbest ticaret bölgesinin kurulması  daha da önem kazanmıştır. </a:t>
            </a:r>
            <a:endParaRPr lang="tr-TR" sz="2000" dirty="0">
              <a:ea typeface="Times New Roman"/>
              <a:cs typeface="Times New Roman"/>
            </a:endParaRPr>
          </a:p>
          <a:p>
            <a:pPr marR="200660" algn="just">
              <a:lnSpc>
                <a:spcPct val="150000"/>
              </a:lnSpc>
              <a:spcAft>
                <a:spcPts val="1000"/>
              </a:spcAft>
            </a:pPr>
            <a:r>
              <a:rPr lang="tr-TR" sz="2000" dirty="0" smtClean="0">
                <a:solidFill>
                  <a:srgbClr val="000000"/>
                </a:solidFill>
                <a:effectLst/>
                <a:latin typeface="Tahoma"/>
                <a:ea typeface="Times New Roman"/>
                <a:cs typeface="Times New Roman"/>
              </a:rPr>
              <a:t>Bölgede ihracatçıların pazara giriş imkanlarını artıracak "Euro-</a:t>
            </a:r>
            <a:r>
              <a:rPr lang="tr-TR" sz="2000" dirty="0" err="1" smtClean="0">
                <a:solidFill>
                  <a:srgbClr val="000000"/>
                </a:solidFill>
                <a:effectLst/>
                <a:latin typeface="Tahoma"/>
                <a:ea typeface="Times New Roman"/>
                <a:cs typeface="Times New Roman"/>
              </a:rPr>
              <a:t>Med</a:t>
            </a:r>
            <a:r>
              <a:rPr lang="tr-TR" sz="2000" dirty="0" smtClean="0">
                <a:solidFill>
                  <a:srgbClr val="000000"/>
                </a:solidFill>
                <a:effectLst/>
                <a:latin typeface="Tahoma"/>
                <a:ea typeface="Times New Roman"/>
                <a:cs typeface="Times New Roman"/>
              </a:rPr>
              <a:t> Ticaret ve Yatırımların Kolaylaştırılması Mekanizması” kurulması; bu kapsamda tercihli tarifeler uygulanıp, idari süreçlerde kolaylaştırıcı düzenlemelere gidilmesi gerekmektedir.</a:t>
            </a:r>
            <a:r>
              <a:rPr lang="tr-TR" sz="2400" dirty="0" smtClean="0">
                <a:solidFill>
                  <a:srgbClr val="000000"/>
                </a:solidFill>
                <a:effectLst/>
                <a:latin typeface="Tahoma"/>
                <a:ea typeface="Times New Roman"/>
                <a:cs typeface="Times New Roman"/>
              </a:rPr>
              <a:t> </a:t>
            </a:r>
            <a:endParaRPr lang="tr-TR" sz="2400" dirty="0">
              <a:ea typeface="Times New Roman"/>
              <a:cs typeface="Times New Roman"/>
            </a:endParaRPr>
          </a:p>
        </p:txBody>
      </p:sp>
    </p:spTree>
    <p:extLst>
      <p:ext uri="{BB962C8B-B14F-4D97-AF65-F5344CB8AC3E}">
        <p14:creationId xmlns:p14="http://schemas.microsoft.com/office/powerpoint/2010/main" xmlns="" val="4674390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404664"/>
            <a:ext cx="8136904" cy="6125267"/>
          </a:xfrm>
          <a:prstGeom prst="rect">
            <a:avLst/>
          </a:prstGeom>
        </p:spPr>
        <p:txBody>
          <a:bodyPr wrap="square">
            <a:spAutoFit/>
          </a:bodyPr>
          <a:lstStyle/>
          <a:p>
            <a:pPr marR="200660" algn="just">
              <a:lnSpc>
                <a:spcPct val="150000"/>
              </a:lnSpc>
              <a:spcAft>
                <a:spcPts val="1000"/>
              </a:spcAft>
            </a:pPr>
            <a:r>
              <a:rPr lang="tr-TR" sz="2400" dirty="0" smtClean="0">
                <a:solidFill>
                  <a:srgbClr val="000000"/>
                </a:solidFill>
                <a:effectLst/>
                <a:latin typeface="Tahoma"/>
                <a:ea typeface="Times New Roman"/>
                <a:cs typeface="Times New Roman"/>
              </a:rPr>
              <a:t>Türkiye, Akdeniz İçin </a:t>
            </a:r>
            <a:r>
              <a:rPr lang="tr-TR" sz="2400" dirty="0" err="1" smtClean="0">
                <a:solidFill>
                  <a:srgbClr val="000000"/>
                </a:solidFill>
                <a:effectLst/>
                <a:latin typeface="Tahoma"/>
                <a:ea typeface="Times New Roman"/>
                <a:cs typeface="Times New Roman"/>
              </a:rPr>
              <a:t>Birlik’e</a:t>
            </a:r>
            <a:r>
              <a:rPr lang="tr-TR" sz="2400" dirty="0" smtClean="0">
                <a:solidFill>
                  <a:srgbClr val="000000"/>
                </a:solidFill>
                <a:effectLst/>
                <a:latin typeface="Tahoma"/>
                <a:ea typeface="Times New Roman"/>
                <a:cs typeface="Times New Roman"/>
              </a:rPr>
              <a:t> çekinceli yaklaşmaktadır. Bunda da haklıdır. Çünkü AB’nin lokomotif ülkeleri olan Fransa ve Almanya, Türkiye’nin rotasını sadece buraya yöneltmesini istemektedir. Türkiye’nin bu talebi kabul etmemesi, ne Akdeniz Birliği’ne ne de AB’ye çekinceli davranmasına neden olmamalıdır.   Her ne kadar son yıllarda terk edilmiş gibi olsa da, Türkiye dış alemde yeniden çok yönlü, ekonomik ve siyasi politikalar üretebilecektir. Çünkü Modern Türkiye’nin kurucusu Mustafa Kemal Atatürk’ün oluşturduğu ve halen yaşayan bir devlet geleneği  bulunmaktadır. </a:t>
            </a:r>
            <a:endParaRPr lang="tr-TR" sz="2400" dirty="0">
              <a:ea typeface="Times New Roman"/>
              <a:cs typeface="Times New Roman"/>
            </a:endParaRPr>
          </a:p>
        </p:txBody>
      </p:sp>
    </p:spTree>
    <p:extLst>
      <p:ext uri="{BB962C8B-B14F-4D97-AF65-F5344CB8AC3E}">
        <p14:creationId xmlns:p14="http://schemas.microsoft.com/office/powerpoint/2010/main" xmlns="" val="1291722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ezinti">
  <a:themeElements>
    <a:clrScheme name="Gezinti">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Gezinti">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Gezinti">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30</TotalTime>
  <Words>1479</Words>
  <Application>Microsoft Office PowerPoint</Application>
  <PresentationFormat>Ekran Gösterisi (4:3)</PresentationFormat>
  <Paragraphs>123</Paragraphs>
  <Slides>20</Slides>
  <Notes>0</Notes>
  <HiddenSlides>0</HiddenSlides>
  <MMClips>0</MMClips>
  <ScaleCrop>false</ScaleCrop>
  <HeadingPairs>
    <vt:vector size="4" baseType="variant">
      <vt:variant>
        <vt:lpstr>Tema</vt:lpstr>
      </vt:variant>
      <vt:variant>
        <vt:i4>1</vt:i4>
      </vt:variant>
      <vt:variant>
        <vt:lpstr>Slayt Başlıkları</vt:lpstr>
      </vt:variant>
      <vt:variant>
        <vt:i4>20</vt:i4>
      </vt:variant>
    </vt:vector>
  </HeadingPairs>
  <TitlesOfParts>
    <vt:vector size="21" baseType="lpstr">
      <vt:lpstr>Gezinti</vt:lpstr>
      <vt:lpstr>19-20 Haziran 2014 </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OMER FARUK</dc:creator>
  <cp:lastModifiedBy>OMER FARUK COLAK</cp:lastModifiedBy>
  <cp:revision>18</cp:revision>
  <dcterms:created xsi:type="dcterms:W3CDTF">2014-06-17T10:29:27Z</dcterms:created>
  <dcterms:modified xsi:type="dcterms:W3CDTF">2014-06-17T22:41:05Z</dcterms:modified>
</cp:coreProperties>
</file>